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293" r:id="rId3"/>
    <p:sldId id="285" r:id="rId4"/>
    <p:sldId id="325" r:id="rId5"/>
    <p:sldId id="324" r:id="rId6"/>
    <p:sldId id="288" r:id="rId7"/>
    <p:sldId id="289" r:id="rId8"/>
    <p:sldId id="290" r:id="rId9"/>
    <p:sldId id="291" r:id="rId10"/>
    <p:sldId id="326" r:id="rId11"/>
    <p:sldId id="292" r:id="rId12"/>
    <p:sldId id="327" r:id="rId13"/>
    <p:sldId id="322" r:id="rId14"/>
    <p:sldId id="296" r:id="rId15"/>
    <p:sldId id="297" r:id="rId16"/>
    <p:sldId id="299" r:id="rId17"/>
    <p:sldId id="300" r:id="rId18"/>
    <p:sldId id="341" r:id="rId19"/>
    <p:sldId id="328" r:id="rId20"/>
    <p:sldId id="329" r:id="rId21"/>
    <p:sldId id="331" r:id="rId22"/>
    <p:sldId id="332" r:id="rId23"/>
    <p:sldId id="333" r:id="rId24"/>
    <p:sldId id="334" r:id="rId25"/>
    <p:sldId id="335" r:id="rId26"/>
    <p:sldId id="336" r:id="rId27"/>
    <p:sldId id="337" r:id="rId28"/>
    <p:sldId id="338" r:id="rId29"/>
    <p:sldId id="330" r:id="rId30"/>
    <p:sldId id="339" r:id="rId31"/>
    <p:sldId id="342" r:id="rId32"/>
    <p:sldId id="340" r:id="rId33"/>
    <p:sldId id="283" r:id="rId34"/>
    <p:sldId id="323" r:id="rId35"/>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3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CD1BF7-D86C-4473-BC14-26539464ED4A}" type="datetimeFigureOut">
              <a:rPr lang="id-ID" smtClean="0"/>
              <a:t>06/02/2018</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C54288-A283-4B93-86CC-4F1B87C8D317}" type="slidenum">
              <a:rPr lang="id-ID" smtClean="0"/>
              <a:t>‹#›</a:t>
            </a:fld>
            <a:endParaRPr lang="id-ID"/>
          </a:p>
        </p:txBody>
      </p:sp>
    </p:spTree>
    <p:extLst>
      <p:ext uri="{BB962C8B-B14F-4D97-AF65-F5344CB8AC3E}">
        <p14:creationId xmlns:p14="http://schemas.microsoft.com/office/powerpoint/2010/main" val="286749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7EB305-91E7-47D5-8F7D-0B78ED1BD223}" type="slidenum">
              <a:rPr lang="en-US"/>
              <a:pPr/>
              <a:t>1</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5524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EDAD27-F9E6-462C-B491-831CB332D7AA}" type="slidenum">
              <a:rPr lang="en-US"/>
              <a:pPr/>
              <a:t>33</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02767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F348459-8761-4EE5-99A5-1469D9F249D1}" type="datetimeFigureOut">
              <a:rPr lang="id-ID" smtClean="0"/>
              <a:t>06/02/2018</a:t>
            </a:fld>
            <a:endParaRPr lang="id-ID"/>
          </a:p>
        </p:txBody>
      </p:sp>
      <p:sp>
        <p:nvSpPr>
          <p:cNvPr id="5" name="Footer Placeholder 4"/>
          <p:cNvSpPr>
            <a:spLocks noGrp="1"/>
          </p:cNvSpPr>
          <p:nvPr>
            <p:ph type="ftr" sz="quarter" idx="11"/>
          </p:nvPr>
        </p:nvSpPr>
        <p:spPr/>
        <p:txBody>
          <a:bodyPr/>
          <a:lstStyle/>
          <a:p>
            <a:endParaRPr lang="id-ID"/>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a:prstGeom prst="rect">
            <a:avLst/>
          </a:prstGeom>
        </p:spPr>
        <p:txBody>
          <a:bodyPr/>
          <a:lstStyle/>
          <a:p>
            <a:fld id="{550674D6-F869-4173-A82A-2F610EE23263}" type="slidenum">
              <a:rPr lang="id-ID" smtClean="0"/>
              <a:t>‹#›</a:t>
            </a:fld>
            <a:endParaRPr lang="id-ID"/>
          </a:p>
        </p:txBody>
      </p:sp>
    </p:spTree>
    <p:extLst>
      <p:ext uri="{BB962C8B-B14F-4D97-AF65-F5344CB8AC3E}">
        <p14:creationId xmlns:p14="http://schemas.microsoft.com/office/powerpoint/2010/main" val="3884318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348459-8761-4EE5-99A5-1469D9F249D1}" type="datetimeFigureOut">
              <a:rPr lang="id-ID" smtClean="0"/>
              <a:t>06/02/2018</a:t>
            </a:fld>
            <a:endParaRPr lang="id-ID"/>
          </a:p>
        </p:txBody>
      </p:sp>
      <p:sp>
        <p:nvSpPr>
          <p:cNvPr id="5" name="Footer Placeholder 4"/>
          <p:cNvSpPr>
            <a:spLocks noGrp="1"/>
          </p:cNvSpPr>
          <p:nvPr>
            <p:ph type="ftr" sz="quarter" idx="11"/>
          </p:nvPr>
        </p:nvSpPr>
        <p:spPr/>
        <p:txBody>
          <a:bodyPr/>
          <a:lstStyle/>
          <a:p>
            <a:endParaRPr lang="id-ID"/>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a:prstGeom prst="rect">
            <a:avLst/>
          </a:prstGeom>
        </p:spPr>
        <p:txBody>
          <a:bodyPr/>
          <a:lstStyle/>
          <a:p>
            <a:fld id="{550674D6-F869-4173-A82A-2F610EE23263}" type="slidenum">
              <a:rPr lang="id-ID" smtClean="0"/>
              <a:t>‹#›</a:t>
            </a:fld>
            <a:endParaRPr lang="id-ID"/>
          </a:p>
        </p:txBody>
      </p:sp>
    </p:spTree>
    <p:extLst>
      <p:ext uri="{BB962C8B-B14F-4D97-AF65-F5344CB8AC3E}">
        <p14:creationId xmlns:p14="http://schemas.microsoft.com/office/powerpoint/2010/main" val="391175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348459-8761-4EE5-99A5-1469D9F249D1}" type="datetimeFigureOut">
              <a:rPr lang="id-ID" smtClean="0"/>
              <a:t>06/02/2018</a:t>
            </a:fld>
            <a:endParaRPr lang="id-ID"/>
          </a:p>
        </p:txBody>
      </p:sp>
      <p:sp>
        <p:nvSpPr>
          <p:cNvPr id="5" name="Footer Placeholder 4"/>
          <p:cNvSpPr>
            <a:spLocks noGrp="1"/>
          </p:cNvSpPr>
          <p:nvPr>
            <p:ph type="ftr" sz="quarter" idx="11"/>
          </p:nvPr>
        </p:nvSpPr>
        <p:spPr/>
        <p:txBody>
          <a:bodyPr/>
          <a:lstStyle/>
          <a:p>
            <a:endParaRPr lang="id-ID"/>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a:prstGeom prst="rect">
            <a:avLst/>
          </a:prstGeom>
        </p:spPr>
        <p:txBody>
          <a:bodyPr/>
          <a:lstStyle/>
          <a:p>
            <a:fld id="{550674D6-F869-4173-A82A-2F610EE23263}" type="slidenum">
              <a:rPr lang="id-ID" smtClean="0"/>
              <a:t>‹#›</a:t>
            </a:fld>
            <a:endParaRPr lang="id-ID"/>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74388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F348459-8761-4EE5-99A5-1469D9F249D1}" type="datetimeFigureOut">
              <a:rPr lang="id-ID" smtClean="0"/>
              <a:t>06/02/2018</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550674D6-F869-4173-A82A-2F610EE23263}" type="slidenum">
              <a:rPr lang="id-ID" smtClean="0"/>
              <a:t>‹#›</a:t>
            </a:fld>
            <a:endParaRPr lang="id-ID"/>
          </a:p>
        </p:txBody>
      </p:sp>
    </p:spTree>
    <p:extLst>
      <p:ext uri="{BB962C8B-B14F-4D97-AF65-F5344CB8AC3E}">
        <p14:creationId xmlns:p14="http://schemas.microsoft.com/office/powerpoint/2010/main" val="1916887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F348459-8761-4EE5-99A5-1469D9F249D1}" type="datetimeFigureOut">
              <a:rPr lang="id-ID" smtClean="0"/>
              <a:t>06/02/2018</a:t>
            </a:fld>
            <a:endParaRPr lang="id-ID"/>
          </a:p>
        </p:txBody>
      </p:sp>
      <p:sp>
        <p:nvSpPr>
          <p:cNvPr id="6" name="Footer Placeholder 5"/>
          <p:cNvSpPr>
            <a:spLocks noGrp="1"/>
          </p:cNvSpPr>
          <p:nvPr>
            <p:ph type="ftr" sz="quarter" idx="11"/>
          </p:nvPr>
        </p:nvSpPr>
        <p:spPr/>
        <p:txBody>
          <a:bodyPr/>
          <a:lstStyle/>
          <a:p>
            <a:endParaRPr lang="id-ID"/>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550674D6-F869-4173-A82A-2F610EE23263}" type="slidenum">
              <a:rPr lang="id-ID" smtClean="0"/>
              <a:t>‹#›</a:t>
            </a:fld>
            <a:endParaRPr lang="id-ID"/>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16999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F348459-8761-4EE5-99A5-1469D9F249D1}" type="datetimeFigureOut">
              <a:rPr lang="id-ID" smtClean="0"/>
              <a:t>06/02/2018</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550674D6-F869-4173-A82A-2F610EE23263}" type="slidenum">
              <a:rPr lang="id-ID" smtClean="0"/>
              <a:t>‹#›</a:t>
            </a:fld>
            <a:endParaRPr lang="id-ID"/>
          </a:p>
        </p:txBody>
      </p:sp>
    </p:spTree>
    <p:extLst>
      <p:ext uri="{BB962C8B-B14F-4D97-AF65-F5344CB8AC3E}">
        <p14:creationId xmlns:p14="http://schemas.microsoft.com/office/powerpoint/2010/main" val="3793125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348459-8761-4EE5-99A5-1469D9F249D1}" type="datetimeFigureOut">
              <a:rPr lang="id-ID" smtClean="0"/>
              <a:t>06/02/2018</a:t>
            </a:fld>
            <a:endParaRPr lang="id-ID"/>
          </a:p>
        </p:txBody>
      </p:sp>
      <p:sp>
        <p:nvSpPr>
          <p:cNvPr id="5" name="Footer Placeholder 4"/>
          <p:cNvSpPr>
            <a:spLocks noGrp="1"/>
          </p:cNvSpPr>
          <p:nvPr>
            <p:ph type="ftr" sz="quarter" idx="11"/>
          </p:nvPr>
        </p:nvSpPr>
        <p:spPr/>
        <p:txBody>
          <a:bodyPr/>
          <a:lstStyle/>
          <a:p>
            <a:endParaRPr lang="id-ID"/>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787782"/>
            <a:ext cx="779767" cy="365125"/>
          </a:xfrm>
          <a:prstGeom prst="rect">
            <a:avLst/>
          </a:prstGeom>
        </p:spPr>
        <p:txBody>
          <a:bodyPr/>
          <a:lstStyle/>
          <a:p>
            <a:fld id="{550674D6-F869-4173-A82A-2F610EE23263}" type="slidenum">
              <a:rPr lang="id-ID" smtClean="0"/>
              <a:t>‹#›</a:t>
            </a:fld>
            <a:endParaRPr lang="id-ID"/>
          </a:p>
        </p:txBody>
      </p:sp>
    </p:spTree>
    <p:extLst>
      <p:ext uri="{BB962C8B-B14F-4D97-AF65-F5344CB8AC3E}">
        <p14:creationId xmlns:p14="http://schemas.microsoft.com/office/powerpoint/2010/main" val="1711094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348459-8761-4EE5-99A5-1469D9F249D1}" type="datetimeFigureOut">
              <a:rPr lang="id-ID" smtClean="0"/>
              <a:t>06/02/2018</a:t>
            </a:fld>
            <a:endParaRPr lang="id-ID"/>
          </a:p>
        </p:txBody>
      </p:sp>
      <p:sp>
        <p:nvSpPr>
          <p:cNvPr id="5" name="Footer Placeholder 4"/>
          <p:cNvSpPr>
            <a:spLocks noGrp="1"/>
          </p:cNvSpPr>
          <p:nvPr>
            <p:ph type="ftr" sz="quarter" idx="11"/>
          </p:nvPr>
        </p:nvSpPr>
        <p:spPr/>
        <p:txBody>
          <a:bodyPr/>
          <a:lstStyle/>
          <a:p>
            <a:endParaRPr lang="id-ID"/>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787782"/>
            <a:ext cx="779767" cy="365125"/>
          </a:xfrm>
          <a:prstGeom prst="rect">
            <a:avLst/>
          </a:prstGeom>
        </p:spPr>
        <p:txBody>
          <a:bodyPr/>
          <a:lstStyle/>
          <a:p>
            <a:fld id="{550674D6-F869-4173-A82A-2F610EE23263}" type="slidenum">
              <a:rPr lang="id-ID" smtClean="0"/>
              <a:t>‹#›</a:t>
            </a:fld>
            <a:endParaRPr lang="id-ID"/>
          </a:p>
        </p:txBody>
      </p:sp>
    </p:spTree>
    <p:extLst>
      <p:ext uri="{BB962C8B-B14F-4D97-AF65-F5344CB8AC3E}">
        <p14:creationId xmlns:p14="http://schemas.microsoft.com/office/powerpoint/2010/main" val="3137133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348459-8761-4EE5-99A5-1469D9F249D1}" type="datetimeFigureOut">
              <a:rPr lang="id-ID" smtClean="0"/>
              <a:t>06/02/2018</a:t>
            </a:fld>
            <a:endParaRPr lang="id-ID"/>
          </a:p>
        </p:txBody>
      </p:sp>
      <p:sp>
        <p:nvSpPr>
          <p:cNvPr id="5" name="Footer Placeholder 4"/>
          <p:cNvSpPr>
            <a:spLocks noGrp="1"/>
          </p:cNvSpPr>
          <p:nvPr>
            <p:ph type="ftr" sz="quarter" idx="11"/>
          </p:nvPr>
        </p:nvSpPr>
        <p:spPr/>
        <p:txBody>
          <a:bodyPr/>
          <a:lstStyle/>
          <a:p>
            <a:endParaRPr lang="id-ID"/>
          </a:p>
        </p:txBody>
      </p:sp>
      <p:sp>
        <p:nvSpPr>
          <p:cNvPr id="8" name="Freeform 11"/>
          <p:cNvSpPr/>
          <p:nvPr/>
        </p:nvSpPr>
        <p:spPr bwMode="auto">
          <a:xfrm flipV="1">
            <a:off x="0" y="158267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04379" y="1653757"/>
            <a:ext cx="779767" cy="365125"/>
          </a:xfrm>
          <a:prstGeom prst="rect">
            <a:avLst/>
          </a:prstGeom>
        </p:spPr>
        <p:txBody>
          <a:bodyPr/>
          <a:lstStyle/>
          <a:p>
            <a:fld id="{550674D6-F869-4173-A82A-2F610EE23263}" type="slidenum">
              <a:rPr lang="id-ID" smtClean="0"/>
              <a:t>‹#›</a:t>
            </a:fld>
            <a:endParaRPr lang="id-ID"/>
          </a:p>
        </p:txBody>
      </p:sp>
    </p:spTree>
    <p:extLst>
      <p:ext uri="{BB962C8B-B14F-4D97-AF65-F5344CB8AC3E}">
        <p14:creationId xmlns:p14="http://schemas.microsoft.com/office/powerpoint/2010/main" val="12050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348459-8761-4EE5-99A5-1469D9F249D1}" type="datetimeFigureOut">
              <a:rPr lang="id-ID" smtClean="0"/>
              <a:t>06/02/2018</a:t>
            </a:fld>
            <a:endParaRPr lang="id-ID"/>
          </a:p>
        </p:txBody>
      </p:sp>
      <p:sp>
        <p:nvSpPr>
          <p:cNvPr id="5" name="Footer Placeholder 4"/>
          <p:cNvSpPr>
            <a:spLocks noGrp="1"/>
          </p:cNvSpPr>
          <p:nvPr>
            <p:ph type="ftr" sz="quarter" idx="11"/>
          </p:nvPr>
        </p:nvSpPr>
        <p:spPr/>
        <p:txBody>
          <a:bodyPr/>
          <a:lstStyle/>
          <a:p>
            <a:endParaRPr lang="id-ID"/>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a:prstGeom prst="rect">
            <a:avLst/>
          </a:prstGeom>
        </p:spPr>
        <p:txBody>
          <a:bodyPr/>
          <a:lstStyle/>
          <a:p>
            <a:fld id="{550674D6-F869-4173-A82A-2F610EE23263}" type="slidenum">
              <a:rPr lang="id-ID" smtClean="0"/>
              <a:t>‹#›</a:t>
            </a:fld>
            <a:endParaRPr lang="id-ID"/>
          </a:p>
        </p:txBody>
      </p:sp>
    </p:spTree>
    <p:extLst>
      <p:ext uri="{BB962C8B-B14F-4D97-AF65-F5344CB8AC3E}">
        <p14:creationId xmlns:p14="http://schemas.microsoft.com/office/powerpoint/2010/main" val="801140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348459-8761-4EE5-99A5-1469D9F249D1}" type="datetimeFigureOut">
              <a:rPr lang="id-ID" smtClean="0"/>
              <a:t>06/02/2018</a:t>
            </a:fld>
            <a:endParaRPr lang="id-ID"/>
          </a:p>
        </p:txBody>
      </p:sp>
      <p:sp>
        <p:nvSpPr>
          <p:cNvPr id="6" name="Footer Placeholder 5"/>
          <p:cNvSpPr>
            <a:spLocks noGrp="1"/>
          </p:cNvSpPr>
          <p:nvPr>
            <p:ph type="ftr" sz="quarter" idx="11"/>
          </p:nvPr>
        </p:nvSpPr>
        <p:spPr/>
        <p:txBody>
          <a:bodyPr/>
          <a:lstStyle/>
          <a:p>
            <a:endParaRPr lang="id-ID"/>
          </a:p>
        </p:txBody>
      </p:sp>
      <p:sp>
        <p:nvSpPr>
          <p:cNvPr id="10" name="Freeform 11"/>
          <p:cNvSpPr/>
          <p:nvPr/>
        </p:nvSpPr>
        <p:spPr bwMode="auto">
          <a:xfrm flipV="1">
            <a:off x="0" y="1626303"/>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495717" y="1722437"/>
            <a:ext cx="779767" cy="365125"/>
          </a:xfrm>
          <a:prstGeom prst="rect">
            <a:avLst/>
          </a:prstGeom>
        </p:spPr>
        <p:txBody>
          <a:bodyPr/>
          <a:lstStyle/>
          <a:p>
            <a:fld id="{550674D6-F869-4173-A82A-2F610EE23263}" type="slidenum">
              <a:rPr lang="id-ID" smtClean="0"/>
              <a:t>‹#›</a:t>
            </a:fld>
            <a:endParaRPr lang="id-ID"/>
          </a:p>
        </p:txBody>
      </p:sp>
    </p:spTree>
    <p:extLst>
      <p:ext uri="{BB962C8B-B14F-4D97-AF65-F5344CB8AC3E}">
        <p14:creationId xmlns:p14="http://schemas.microsoft.com/office/powerpoint/2010/main" val="1103432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348459-8761-4EE5-99A5-1469D9F249D1}" type="datetimeFigureOut">
              <a:rPr lang="id-ID" smtClean="0"/>
              <a:t>06/02/2018</a:t>
            </a:fld>
            <a:endParaRPr lang="id-ID"/>
          </a:p>
        </p:txBody>
      </p:sp>
      <p:sp>
        <p:nvSpPr>
          <p:cNvPr id="8" name="Footer Placeholder 7"/>
          <p:cNvSpPr>
            <a:spLocks noGrp="1"/>
          </p:cNvSpPr>
          <p:nvPr>
            <p:ph type="ftr" sz="quarter" idx="11"/>
          </p:nvPr>
        </p:nvSpPr>
        <p:spPr/>
        <p:txBody>
          <a:bodyPr/>
          <a:lstStyle/>
          <a:p>
            <a:endParaRPr lang="id-ID"/>
          </a:p>
        </p:txBody>
      </p:sp>
      <p:sp>
        <p:nvSpPr>
          <p:cNvPr id="12" name="Freeform 11"/>
          <p:cNvSpPr/>
          <p:nvPr/>
        </p:nvSpPr>
        <p:spPr bwMode="auto">
          <a:xfrm flipV="1">
            <a:off x="0" y="1651351"/>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6303" y="1722436"/>
            <a:ext cx="779767" cy="365125"/>
          </a:xfrm>
          <a:prstGeom prst="rect">
            <a:avLst/>
          </a:prstGeom>
        </p:spPr>
        <p:txBody>
          <a:bodyPr/>
          <a:lstStyle/>
          <a:p>
            <a:fld id="{550674D6-F869-4173-A82A-2F610EE23263}" type="slidenum">
              <a:rPr lang="id-ID" smtClean="0"/>
              <a:t>‹#›</a:t>
            </a:fld>
            <a:endParaRPr lang="id-ID"/>
          </a:p>
        </p:txBody>
      </p:sp>
    </p:spTree>
    <p:extLst>
      <p:ext uri="{BB962C8B-B14F-4D97-AF65-F5344CB8AC3E}">
        <p14:creationId xmlns:p14="http://schemas.microsoft.com/office/powerpoint/2010/main" val="3213487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F348459-8761-4EE5-99A5-1469D9F249D1}" type="datetimeFigureOut">
              <a:rPr lang="id-ID" smtClean="0"/>
              <a:t>06/02/2018</a:t>
            </a:fld>
            <a:endParaRPr lang="id-ID"/>
          </a:p>
        </p:txBody>
      </p:sp>
      <p:sp>
        <p:nvSpPr>
          <p:cNvPr id="4" name="Footer Placeholder 3"/>
          <p:cNvSpPr>
            <a:spLocks noGrp="1"/>
          </p:cNvSpPr>
          <p:nvPr>
            <p:ph type="ftr" sz="quarter" idx="11"/>
          </p:nvPr>
        </p:nvSpPr>
        <p:spPr/>
        <p:txBody>
          <a:bodyPr/>
          <a:lstStyle/>
          <a:p>
            <a:endParaRPr lang="id-ID"/>
          </a:p>
        </p:txBody>
      </p:sp>
      <p:sp>
        <p:nvSpPr>
          <p:cNvPr id="7" name="Freeform 11"/>
          <p:cNvSpPr/>
          <p:nvPr/>
        </p:nvSpPr>
        <p:spPr bwMode="auto">
          <a:xfrm flipV="1">
            <a:off x="0" y="1651351"/>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a:xfrm>
            <a:off x="495717" y="1722436"/>
            <a:ext cx="779767" cy="365125"/>
          </a:xfrm>
          <a:prstGeom prst="rect">
            <a:avLst/>
          </a:prstGeom>
        </p:spPr>
        <p:txBody>
          <a:bodyPr/>
          <a:lstStyle/>
          <a:p>
            <a:fld id="{550674D6-F869-4173-A82A-2F610EE23263}" type="slidenum">
              <a:rPr lang="id-ID" smtClean="0"/>
              <a:t>‹#›</a:t>
            </a:fld>
            <a:endParaRPr lang="id-ID"/>
          </a:p>
        </p:txBody>
      </p:sp>
    </p:spTree>
    <p:extLst>
      <p:ext uri="{BB962C8B-B14F-4D97-AF65-F5344CB8AC3E}">
        <p14:creationId xmlns:p14="http://schemas.microsoft.com/office/powerpoint/2010/main" val="4057601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48459-8761-4EE5-99A5-1469D9F249D1}" type="datetimeFigureOut">
              <a:rPr lang="id-ID" smtClean="0"/>
              <a:t>06/02/2018</a:t>
            </a:fld>
            <a:endParaRPr lang="id-ID"/>
          </a:p>
        </p:txBody>
      </p:sp>
      <p:sp>
        <p:nvSpPr>
          <p:cNvPr id="3" name="Footer Placeholder 2"/>
          <p:cNvSpPr>
            <a:spLocks noGrp="1"/>
          </p:cNvSpPr>
          <p:nvPr>
            <p:ph type="ftr" sz="quarter" idx="11"/>
          </p:nvPr>
        </p:nvSpPr>
        <p:spPr/>
        <p:txBody>
          <a:bodyPr/>
          <a:lstStyle/>
          <a:p>
            <a:endParaRPr lang="id-ID"/>
          </a:p>
        </p:txBody>
      </p:sp>
      <p:sp>
        <p:nvSpPr>
          <p:cNvPr id="6" name="Freeform 11"/>
          <p:cNvSpPr/>
          <p:nvPr/>
        </p:nvSpPr>
        <p:spPr bwMode="auto">
          <a:xfrm flipV="1">
            <a:off x="0" y="159268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a:xfrm>
            <a:off x="404379" y="1668392"/>
            <a:ext cx="779767" cy="365125"/>
          </a:xfrm>
          <a:prstGeom prst="rect">
            <a:avLst/>
          </a:prstGeom>
        </p:spPr>
        <p:txBody>
          <a:bodyPr/>
          <a:lstStyle/>
          <a:p>
            <a:fld id="{550674D6-F869-4173-A82A-2F610EE23263}" type="slidenum">
              <a:rPr lang="id-ID" smtClean="0"/>
              <a:t>‹#›</a:t>
            </a:fld>
            <a:endParaRPr lang="id-ID"/>
          </a:p>
        </p:txBody>
      </p:sp>
    </p:spTree>
    <p:extLst>
      <p:ext uri="{BB962C8B-B14F-4D97-AF65-F5344CB8AC3E}">
        <p14:creationId xmlns:p14="http://schemas.microsoft.com/office/powerpoint/2010/main" val="43611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348459-8761-4EE5-99A5-1469D9F249D1}" type="datetimeFigureOut">
              <a:rPr lang="id-ID" smtClean="0"/>
              <a:t>06/02/2018</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787782"/>
            <a:ext cx="779767" cy="365125"/>
          </a:xfrm>
          <a:prstGeom prst="rect">
            <a:avLst/>
          </a:prstGeom>
        </p:spPr>
        <p:txBody>
          <a:bodyPr/>
          <a:lstStyle/>
          <a:p>
            <a:fld id="{550674D6-F869-4173-A82A-2F610EE23263}" type="slidenum">
              <a:rPr lang="id-ID" smtClean="0"/>
              <a:t>‹#›</a:t>
            </a:fld>
            <a:endParaRPr lang="id-ID"/>
          </a:p>
        </p:txBody>
      </p:sp>
    </p:spTree>
    <p:extLst>
      <p:ext uri="{BB962C8B-B14F-4D97-AF65-F5344CB8AC3E}">
        <p14:creationId xmlns:p14="http://schemas.microsoft.com/office/powerpoint/2010/main" val="3664864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348459-8761-4EE5-99A5-1469D9F249D1}" type="datetimeFigureOut">
              <a:rPr lang="id-ID" smtClean="0"/>
              <a:t>06/02/2018</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550674D6-F869-4173-A82A-2F610EE23263}" type="slidenum">
              <a:rPr lang="id-ID" smtClean="0"/>
              <a:t>‹#›</a:t>
            </a:fld>
            <a:endParaRPr lang="id-ID"/>
          </a:p>
        </p:txBody>
      </p:sp>
    </p:spTree>
    <p:extLst>
      <p:ext uri="{BB962C8B-B14F-4D97-AF65-F5344CB8AC3E}">
        <p14:creationId xmlns:p14="http://schemas.microsoft.com/office/powerpoint/2010/main" val="1885855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F348459-8761-4EE5-99A5-1469D9F249D1}" type="datetimeFigureOut">
              <a:rPr lang="id-ID" smtClean="0"/>
              <a:t>06/02/2018</a:t>
            </a:fld>
            <a:endParaRPr lang="id-ID"/>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d-ID"/>
          </a:p>
        </p:txBody>
      </p:sp>
      <p:pic>
        <p:nvPicPr>
          <p:cNvPr id="36" name="Picture 3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69079" y="70140"/>
            <a:ext cx="829700" cy="821146"/>
          </a:xfrm>
          <a:prstGeom prst="rect">
            <a:avLst/>
          </a:prstGeom>
          <a:effectLst>
            <a:reflection endPos="0" dist="50800" dir="5400000" sy="-100000" algn="bl" rotWithShape="0"/>
          </a:effectLst>
        </p:spPr>
      </p:pic>
      <p:sp>
        <p:nvSpPr>
          <p:cNvPr id="9" name="TextBox 8"/>
          <p:cNvSpPr txBox="1"/>
          <p:nvPr/>
        </p:nvSpPr>
        <p:spPr>
          <a:xfrm>
            <a:off x="189398" y="939187"/>
            <a:ext cx="1889870" cy="369332"/>
          </a:xfrm>
          <a:prstGeom prst="rect">
            <a:avLst/>
          </a:prstGeom>
          <a:noFill/>
        </p:spPr>
        <p:txBody>
          <a:bodyPr wrap="square" rtlCol="0">
            <a:spAutoFit/>
          </a:bodyPr>
          <a:lstStyle/>
          <a:p>
            <a:r>
              <a:rPr lang="en-GB" b="1" smtClean="0"/>
              <a:t>Perpustakaan</a:t>
            </a:r>
            <a:endParaRPr lang="id-ID" b="1"/>
          </a:p>
        </p:txBody>
      </p:sp>
      <p:pic>
        <p:nvPicPr>
          <p:cNvPr id="37" name="Picture 3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12154" y="5653405"/>
            <a:ext cx="749933" cy="766823"/>
          </a:xfrm>
          <a:prstGeom prst="rect">
            <a:avLst/>
          </a:prstGeom>
        </p:spPr>
      </p:pic>
      <p:sp>
        <p:nvSpPr>
          <p:cNvPr id="38" name="TextBox 37"/>
          <p:cNvSpPr txBox="1"/>
          <p:nvPr/>
        </p:nvSpPr>
        <p:spPr>
          <a:xfrm>
            <a:off x="268140" y="6381427"/>
            <a:ext cx="1465466" cy="461665"/>
          </a:xfrm>
          <a:prstGeom prst="rect">
            <a:avLst/>
          </a:prstGeom>
          <a:noFill/>
        </p:spPr>
        <p:txBody>
          <a:bodyPr wrap="none" rtlCol="0">
            <a:spAutoFit/>
          </a:bodyPr>
          <a:lstStyle/>
          <a:p>
            <a:pPr algn="ctr"/>
            <a:r>
              <a:rPr lang="en-GB" sz="1200" smtClean="0"/>
              <a:t>Tersertifikasi</a:t>
            </a:r>
            <a:br>
              <a:rPr lang="en-GB" sz="1200" smtClean="0"/>
            </a:br>
            <a:r>
              <a:rPr lang="en-GB" sz="1200" smtClean="0"/>
              <a:t>SNI ISO</a:t>
            </a:r>
            <a:r>
              <a:rPr lang="en-GB" sz="1200" baseline="0" smtClean="0"/>
              <a:t> 9001:2015</a:t>
            </a:r>
            <a:endParaRPr lang="id-ID"/>
          </a:p>
        </p:txBody>
      </p:sp>
    </p:spTree>
    <p:extLst>
      <p:ext uri="{BB962C8B-B14F-4D97-AF65-F5344CB8AC3E}">
        <p14:creationId xmlns:p14="http://schemas.microsoft.com/office/powerpoint/2010/main" val="2127036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800" y="974558"/>
            <a:ext cx="8915398" cy="2093495"/>
          </a:xfrm>
        </p:spPr>
        <p:txBody>
          <a:bodyPr/>
          <a:lstStyle/>
          <a:p>
            <a:r>
              <a:rPr lang="id-ID" sz="2800" b="1" smtClean="0"/>
              <a:t>Komposisi Angka Kredit Pada PAK (P</a:t>
            </a:r>
            <a:r>
              <a:rPr lang="en-GB" sz="2800" b="1" smtClean="0"/>
              <a:t>enetapan </a:t>
            </a:r>
            <a:r>
              <a:rPr lang="id-ID" sz="2800" b="1" smtClean="0"/>
              <a:t>A</a:t>
            </a:r>
            <a:r>
              <a:rPr lang="en-GB" sz="2800" b="1" smtClean="0"/>
              <a:t>ngka </a:t>
            </a:r>
            <a:r>
              <a:rPr lang="id-ID" sz="2800" b="1" smtClean="0"/>
              <a:t>K</a:t>
            </a:r>
            <a:r>
              <a:rPr lang="en-GB" sz="2800" b="1" smtClean="0"/>
              <a:t>redit</a:t>
            </a:r>
            <a:r>
              <a:rPr lang="id-ID" sz="2800" b="1" smtClean="0"/>
              <a:t>) Kenaikan Pangkat/Jabatan Pustakawan </a:t>
            </a:r>
            <a:r>
              <a:rPr lang="en-GB" sz="2800" b="1" smtClean="0"/>
              <a:t>Tingkat </a:t>
            </a:r>
            <a:r>
              <a:rPr lang="id-ID" sz="2800" b="1" smtClean="0"/>
              <a:t>Keahlian</a:t>
            </a:r>
            <a:endParaRPr lang="en-US" sz="4800"/>
          </a:p>
        </p:txBody>
      </p:sp>
      <p:sp>
        <p:nvSpPr>
          <p:cNvPr id="2" name="Subtitle 1"/>
          <p:cNvSpPr>
            <a:spLocks noGrp="1"/>
          </p:cNvSpPr>
          <p:nvPr>
            <p:ph type="subTitle" idx="1"/>
          </p:nvPr>
        </p:nvSpPr>
        <p:spPr>
          <a:xfrm>
            <a:off x="2209800" y="4801442"/>
            <a:ext cx="8915399" cy="1126283"/>
          </a:xfrm>
        </p:spPr>
        <p:txBody>
          <a:bodyPr>
            <a:normAutofit/>
          </a:bodyPr>
          <a:lstStyle/>
          <a:p>
            <a:r>
              <a:rPr lang="en-GB" smtClean="0">
                <a:solidFill>
                  <a:schemeClr val="tx1"/>
                </a:solidFill>
              </a:rPr>
              <a:t>Disampaikan pada </a:t>
            </a:r>
            <a:r>
              <a:rPr lang="id-ID" smtClean="0">
                <a:solidFill>
                  <a:schemeClr val="tx1"/>
                </a:solidFill>
              </a:rPr>
              <a:t>Seminar Nasional Jabatan Fungsional, Strategi Peningkatan Profesionalisme Aparatur Sipil Negara (ASN) pada Jabatan Fungsional, Bogor</a:t>
            </a:r>
            <a:r>
              <a:rPr lang="en-GB" smtClean="0">
                <a:solidFill>
                  <a:schemeClr val="tx1"/>
                </a:solidFill>
              </a:rPr>
              <a:t>, </a:t>
            </a:r>
            <a:r>
              <a:rPr lang="id-ID" smtClean="0">
                <a:solidFill>
                  <a:schemeClr val="tx1"/>
                </a:solidFill>
              </a:rPr>
              <a:t>8-</a:t>
            </a:r>
            <a:r>
              <a:rPr lang="en-GB" smtClean="0">
                <a:solidFill>
                  <a:schemeClr val="tx1"/>
                </a:solidFill>
              </a:rPr>
              <a:t>9 </a:t>
            </a:r>
            <a:r>
              <a:rPr lang="id-ID" smtClean="0">
                <a:solidFill>
                  <a:schemeClr val="tx1"/>
                </a:solidFill>
              </a:rPr>
              <a:t>Februari </a:t>
            </a:r>
            <a:r>
              <a:rPr lang="en-GB" smtClean="0">
                <a:solidFill>
                  <a:schemeClr val="tx1"/>
                </a:solidFill>
              </a:rPr>
              <a:t>201</a:t>
            </a:r>
            <a:r>
              <a:rPr lang="id-ID" smtClean="0">
                <a:solidFill>
                  <a:schemeClr val="tx1"/>
                </a:solidFill>
              </a:rPr>
              <a:t>8</a:t>
            </a:r>
            <a:endParaRPr lang="id-ID">
              <a:solidFill>
                <a:schemeClr val="tx1"/>
              </a:solidFill>
            </a:endParaRPr>
          </a:p>
        </p:txBody>
      </p:sp>
      <p:sp>
        <p:nvSpPr>
          <p:cNvPr id="4" name="Subtitle 1"/>
          <p:cNvSpPr txBox="1">
            <a:spLocks/>
          </p:cNvSpPr>
          <p:nvPr/>
        </p:nvSpPr>
        <p:spPr>
          <a:xfrm>
            <a:off x="2209799" y="3477127"/>
            <a:ext cx="8915399" cy="101065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GB" sz="2000" smtClean="0">
                <a:solidFill>
                  <a:schemeClr val="tx1"/>
                </a:solidFill>
              </a:rPr>
              <a:t>Abdul Rahman Saleh</a:t>
            </a:r>
            <a:r>
              <a:rPr lang="id-ID" sz="2000" smtClean="0">
                <a:solidFill>
                  <a:schemeClr val="tx1"/>
                </a:solidFill>
              </a:rPr>
              <a:t/>
            </a:r>
            <a:br>
              <a:rPr lang="id-ID" sz="2000" smtClean="0">
                <a:solidFill>
                  <a:schemeClr val="tx1"/>
                </a:solidFill>
              </a:rPr>
            </a:br>
            <a:r>
              <a:rPr lang="id-ID" sz="1600" smtClean="0">
                <a:solidFill>
                  <a:schemeClr val="tx1"/>
                </a:solidFill>
              </a:rPr>
              <a:t>Pustakawan Utama pada Perpustakaan IPB</a:t>
            </a:r>
            <a:endParaRPr lang="id-ID" sz="1600">
              <a:solidFill>
                <a:schemeClr val="tx1"/>
              </a:solidFill>
            </a:endParaRPr>
          </a:p>
        </p:txBody>
      </p:sp>
    </p:spTree>
    <p:extLst>
      <p:ext uri="{BB962C8B-B14F-4D97-AF65-F5344CB8AC3E}">
        <p14:creationId xmlns:p14="http://schemas.microsoft.com/office/powerpoint/2010/main" val="68249819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768" decel="100000"/>
                                        <p:tgtEl>
                                          <p:spTgt spid="2050"/>
                                        </p:tgtEl>
                                      </p:cBhvr>
                                    </p:animEffect>
                                    <p:animScale>
                                      <p:cBhvr>
                                        <p:cTn id="8" dur="768" decel="100000"/>
                                        <p:tgtEl>
                                          <p:spTgt spid="2050"/>
                                        </p:tgtEl>
                                      </p:cBhvr>
                                      <p:from x="10000" y="10000"/>
                                      <p:to x="200000" y="450000"/>
                                    </p:animScale>
                                    <p:animScale>
                                      <p:cBhvr>
                                        <p:cTn id="9" dur="1230" accel="100000" fill="hold">
                                          <p:stCondLst>
                                            <p:cond delay="768"/>
                                          </p:stCondLst>
                                        </p:cTn>
                                        <p:tgtEl>
                                          <p:spTgt spid="2050"/>
                                        </p:tgtEl>
                                      </p:cBhvr>
                                      <p:from x="200000" y="450000"/>
                                      <p:to x="100000" y="100000"/>
                                    </p:animScale>
                                    <p:set>
                                      <p:cBhvr>
                                        <p:cTn id="10" dur="768" fill="hold"/>
                                        <p:tgtEl>
                                          <p:spTgt spid="2050"/>
                                        </p:tgtEl>
                                        <p:attrNameLst>
                                          <p:attrName>ppt_x</p:attrName>
                                        </p:attrNameLst>
                                      </p:cBhvr>
                                      <p:to>
                                        <p:strVal val="(0.5)"/>
                                      </p:to>
                                    </p:set>
                                    <p:anim from="(0.5)" to="(#ppt_x)" calcmode="lin" valueType="num">
                                      <p:cBhvr>
                                        <p:cTn id="11" dur="1230" accel="100000" fill="hold">
                                          <p:stCondLst>
                                            <p:cond delay="768"/>
                                          </p:stCondLst>
                                        </p:cTn>
                                        <p:tgtEl>
                                          <p:spTgt spid="2050"/>
                                        </p:tgtEl>
                                        <p:attrNameLst>
                                          <p:attrName>ppt_x</p:attrName>
                                        </p:attrNameLst>
                                      </p:cBhvr>
                                    </p:anim>
                                    <p:set>
                                      <p:cBhvr>
                                        <p:cTn id="12" dur="768" fill="hold"/>
                                        <p:tgtEl>
                                          <p:spTgt spid="2050"/>
                                        </p:tgtEl>
                                        <p:attrNameLst>
                                          <p:attrName>ppt_y</p:attrName>
                                        </p:attrNameLst>
                                      </p:cBhvr>
                                      <p:to>
                                        <p:strVal val="(#ppt_y+0.4)"/>
                                      </p:to>
                                    </p:set>
                                    <p:anim from="(#ppt_y+0.4)" to="(#ppt_y)" calcmode="lin" valueType="num">
                                      <p:cBhvr>
                                        <p:cTn id="13" dur="1230" accel="100000" fill="hold">
                                          <p:stCondLst>
                                            <p:cond delay="768"/>
                                          </p:stCondLst>
                                        </p:cTn>
                                        <p:tgtEl>
                                          <p:spTgt spid="205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Pustakawan</a:t>
            </a:r>
            <a:r>
              <a:rPr lang="en-US" smtClean="0"/>
              <a:t> tingkat Keahlian</a:t>
            </a:r>
            <a:endParaRPr lang="en-US" dirty="0"/>
          </a:p>
        </p:txBody>
      </p:sp>
      <p:sp>
        <p:nvSpPr>
          <p:cNvPr id="3" name="Content Placeholder 2"/>
          <p:cNvSpPr>
            <a:spLocks noGrp="1"/>
          </p:cNvSpPr>
          <p:nvPr>
            <p:ph sz="quarter" idx="1"/>
          </p:nvPr>
        </p:nvSpPr>
        <p:spPr>
          <a:xfrm>
            <a:off x="2589212" y="1431758"/>
            <a:ext cx="8915400" cy="4479464"/>
          </a:xfrm>
        </p:spPr>
        <p:txBody>
          <a:bodyPr>
            <a:normAutofit/>
          </a:bodyPr>
          <a:lstStyle/>
          <a:p>
            <a:pPr marL="0" lvl="0" indent="0">
              <a:buNone/>
            </a:pPr>
            <a:r>
              <a:rPr lang="en-US" sz="2400" smtClean="0"/>
              <a:t>Terdiri dari:</a:t>
            </a:r>
          </a:p>
          <a:p>
            <a:pPr lvl="0"/>
            <a:r>
              <a:rPr lang="en-US" sz="2400" smtClean="0"/>
              <a:t>Pustakawan Ahli Madya</a:t>
            </a:r>
            <a:r>
              <a:rPr lang="en-US" sz="2400" dirty="0"/>
              <a:t>, </a:t>
            </a:r>
            <a:r>
              <a:rPr lang="en-US" sz="2400" dirty="0" err="1"/>
              <a:t>adalah</a:t>
            </a:r>
            <a:r>
              <a:rPr lang="en-US" sz="2400" dirty="0"/>
              <a:t> </a:t>
            </a:r>
            <a:r>
              <a:rPr lang="en-US" sz="2400" dirty="0" err="1"/>
              <a:t>pustakawan</a:t>
            </a:r>
            <a:r>
              <a:rPr lang="en-US" sz="2400" dirty="0"/>
              <a:t> yang </a:t>
            </a:r>
            <a:r>
              <a:rPr lang="en-US" sz="2400" dirty="0" err="1"/>
              <a:t>menduduki</a:t>
            </a:r>
            <a:r>
              <a:rPr lang="en-US" sz="2400" dirty="0"/>
              <a:t> </a:t>
            </a:r>
            <a:r>
              <a:rPr lang="en-US" sz="2400" dirty="0" err="1"/>
              <a:t>Pangkat</a:t>
            </a:r>
            <a:r>
              <a:rPr lang="en-US" sz="2400" dirty="0"/>
              <a:t>/</a:t>
            </a:r>
            <a:r>
              <a:rPr lang="en-US" sz="2400" dirty="0" err="1"/>
              <a:t>Golongan</a:t>
            </a:r>
            <a:r>
              <a:rPr lang="en-US" sz="2400" dirty="0"/>
              <a:t> </a:t>
            </a:r>
            <a:r>
              <a:rPr lang="en-US" sz="2400" dirty="0" err="1"/>
              <a:t>Ruang</a:t>
            </a:r>
            <a:r>
              <a:rPr lang="en-US" sz="2400" dirty="0"/>
              <a:t> Pembina IV/a </a:t>
            </a:r>
            <a:r>
              <a:rPr lang="en-US" sz="2400" dirty="0" err="1"/>
              <a:t>sampai</a:t>
            </a:r>
            <a:r>
              <a:rPr lang="en-US" sz="2400" dirty="0"/>
              <a:t> </a:t>
            </a:r>
            <a:r>
              <a:rPr lang="en-US" sz="2400" dirty="0" err="1"/>
              <a:t>dengan</a:t>
            </a:r>
            <a:r>
              <a:rPr lang="en-US" sz="2400" dirty="0"/>
              <a:t> </a:t>
            </a:r>
            <a:r>
              <a:rPr lang="en-US" sz="2400" dirty="0" err="1"/>
              <a:t>pustakawan</a:t>
            </a:r>
            <a:r>
              <a:rPr lang="en-US" sz="2400" dirty="0"/>
              <a:t> yang </a:t>
            </a:r>
            <a:r>
              <a:rPr lang="en-US" sz="2400" dirty="0" err="1"/>
              <a:t>menduduki</a:t>
            </a:r>
            <a:r>
              <a:rPr lang="en-US" sz="2400" dirty="0"/>
              <a:t> </a:t>
            </a:r>
            <a:r>
              <a:rPr lang="en-US" sz="2400" dirty="0" err="1"/>
              <a:t>Pangkat</a:t>
            </a:r>
            <a:r>
              <a:rPr lang="en-US" sz="2400" dirty="0"/>
              <a:t>/</a:t>
            </a:r>
            <a:r>
              <a:rPr lang="en-US" sz="2400" dirty="0" err="1"/>
              <a:t>Golongan</a:t>
            </a:r>
            <a:r>
              <a:rPr lang="en-US" sz="2400" dirty="0"/>
              <a:t> </a:t>
            </a:r>
            <a:r>
              <a:rPr lang="en-US" sz="2400" dirty="0" err="1"/>
              <a:t>Ruang</a:t>
            </a:r>
            <a:r>
              <a:rPr lang="en-US" sz="2400" dirty="0"/>
              <a:t> Pembina </a:t>
            </a:r>
            <a:r>
              <a:rPr lang="en-US" sz="2400" dirty="0" err="1"/>
              <a:t>Utama</a:t>
            </a:r>
            <a:r>
              <a:rPr lang="en-US" sz="2400" dirty="0"/>
              <a:t> </a:t>
            </a:r>
            <a:r>
              <a:rPr lang="en-US" sz="2400" dirty="0" err="1"/>
              <a:t>Muda</a:t>
            </a:r>
            <a:r>
              <a:rPr lang="en-US" sz="2400" dirty="0"/>
              <a:t> / IV/c;</a:t>
            </a:r>
          </a:p>
          <a:p>
            <a:r>
              <a:rPr lang="en-US" sz="2400" smtClean="0"/>
              <a:t>Pustakawan Ahli </a:t>
            </a:r>
            <a:r>
              <a:rPr lang="en-US" sz="2400" dirty="0" err="1"/>
              <a:t>Utama</a:t>
            </a:r>
            <a:r>
              <a:rPr lang="en-US" sz="2400" dirty="0"/>
              <a:t> </a:t>
            </a:r>
            <a:r>
              <a:rPr lang="en-US" sz="2400" dirty="0" err="1"/>
              <a:t>adalah</a:t>
            </a:r>
            <a:r>
              <a:rPr lang="en-US" sz="2400" dirty="0"/>
              <a:t> </a:t>
            </a:r>
            <a:r>
              <a:rPr lang="en-US" sz="2400" dirty="0" err="1"/>
              <a:t>pustakawan</a:t>
            </a:r>
            <a:r>
              <a:rPr lang="en-US" sz="2400" dirty="0"/>
              <a:t> yang </a:t>
            </a:r>
            <a:r>
              <a:rPr lang="en-US" sz="2400" dirty="0" err="1"/>
              <a:t>menduduki</a:t>
            </a:r>
            <a:r>
              <a:rPr lang="en-US" sz="2400" dirty="0"/>
              <a:t> </a:t>
            </a:r>
            <a:r>
              <a:rPr lang="en-US" sz="2400" dirty="0" err="1"/>
              <a:t>Pangkat</a:t>
            </a:r>
            <a:r>
              <a:rPr lang="en-US" sz="2400" dirty="0"/>
              <a:t>/</a:t>
            </a:r>
            <a:r>
              <a:rPr lang="en-US" sz="2400" dirty="0" err="1"/>
              <a:t>Golongan</a:t>
            </a:r>
            <a:r>
              <a:rPr lang="en-US" sz="2400" dirty="0"/>
              <a:t> </a:t>
            </a:r>
            <a:r>
              <a:rPr lang="en-US" sz="2400" dirty="0" err="1"/>
              <a:t>Ruang</a:t>
            </a:r>
            <a:r>
              <a:rPr lang="en-US" sz="2400" dirty="0"/>
              <a:t> Pembina </a:t>
            </a:r>
            <a:r>
              <a:rPr lang="en-US" sz="2400" dirty="0" err="1"/>
              <a:t>Utama</a:t>
            </a:r>
            <a:r>
              <a:rPr lang="en-US" sz="2400" dirty="0"/>
              <a:t> </a:t>
            </a:r>
            <a:r>
              <a:rPr lang="en-US" sz="2400" dirty="0" err="1"/>
              <a:t>Madya</a:t>
            </a:r>
            <a:r>
              <a:rPr lang="en-US" sz="2400" dirty="0"/>
              <a:t> /IV/d </a:t>
            </a:r>
            <a:r>
              <a:rPr lang="en-US" sz="2400" dirty="0" err="1"/>
              <a:t>sampai</a:t>
            </a:r>
            <a:r>
              <a:rPr lang="en-US" sz="2400" dirty="0"/>
              <a:t> </a:t>
            </a:r>
            <a:r>
              <a:rPr lang="en-US" sz="2400" dirty="0" err="1"/>
              <a:t>dengan</a:t>
            </a:r>
            <a:r>
              <a:rPr lang="en-US" sz="2400" dirty="0"/>
              <a:t> </a:t>
            </a:r>
            <a:r>
              <a:rPr lang="en-US" sz="2400" dirty="0" err="1"/>
              <a:t>pustakawan</a:t>
            </a:r>
            <a:r>
              <a:rPr lang="en-US" sz="2400" dirty="0"/>
              <a:t> yang </a:t>
            </a:r>
            <a:r>
              <a:rPr lang="en-US" sz="2400" dirty="0" err="1"/>
              <a:t>menduduki</a:t>
            </a:r>
            <a:r>
              <a:rPr lang="en-US" sz="2400" dirty="0"/>
              <a:t> </a:t>
            </a:r>
            <a:r>
              <a:rPr lang="en-US" sz="2400" dirty="0" err="1"/>
              <a:t>Pangkat</a:t>
            </a:r>
            <a:r>
              <a:rPr lang="en-US" sz="2400" dirty="0"/>
              <a:t>/</a:t>
            </a:r>
            <a:r>
              <a:rPr lang="en-US" sz="2400" dirty="0" err="1"/>
              <a:t>Golongan</a:t>
            </a:r>
            <a:r>
              <a:rPr lang="en-US" sz="2400" dirty="0"/>
              <a:t> </a:t>
            </a:r>
            <a:r>
              <a:rPr lang="en-US" sz="2400" dirty="0" err="1"/>
              <a:t>Ruang</a:t>
            </a:r>
            <a:r>
              <a:rPr lang="en-US" sz="2400" dirty="0"/>
              <a:t> Pembina </a:t>
            </a:r>
            <a:r>
              <a:rPr lang="en-US" sz="2400" dirty="0" err="1"/>
              <a:t>Utama</a:t>
            </a:r>
            <a:r>
              <a:rPr lang="en-US" sz="2400" dirty="0"/>
              <a:t>/ IV/e</a:t>
            </a:r>
          </a:p>
        </p:txBody>
      </p:sp>
    </p:spTree>
    <p:extLst>
      <p:ext uri="{BB962C8B-B14F-4D97-AF65-F5344CB8AC3E}">
        <p14:creationId xmlns:p14="http://schemas.microsoft.com/office/powerpoint/2010/main" val="231313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Angka</a:t>
            </a:r>
            <a:r>
              <a:rPr lang="en-US" dirty="0" smtClean="0"/>
              <a:t> </a:t>
            </a:r>
            <a:r>
              <a:rPr lang="en-US" dirty="0" err="1" smtClean="0"/>
              <a:t>Kredit</a:t>
            </a:r>
            <a:r>
              <a:rPr lang="en-US" dirty="0" smtClean="0"/>
              <a:t> </a:t>
            </a:r>
            <a:r>
              <a:rPr lang="en-US" smtClean="0"/>
              <a:t>yang dinilai adalah berasal dari kegiatan:</a:t>
            </a:r>
            <a:endParaRPr lang="en-US" dirty="0"/>
          </a:p>
        </p:txBody>
      </p:sp>
      <p:sp>
        <p:nvSpPr>
          <p:cNvPr id="3" name="Content Placeholder 2"/>
          <p:cNvSpPr>
            <a:spLocks noGrp="1"/>
          </p:cNvSpPr>
          <p:nvPr>
            <p:ph sz="quarter" idx="1"/>
          </p:nvPr>
        </p:nvSpPr>
        <p:spPr>
          <a:xfrm>
            <a:off x="2589212" y="1905000"/>
            <a:ext cx="8915400" cy="4447674"/>
          </a:xfrm>
        </p:spPr>
        <p:txBody>
          <a:bodyPr>
            <a:normAutofit/>
          </a:bodyPr>
          <a:lstStyle/>
          <a:p>
            <a:pPr lvl="0"/>
            <a:r>
              <a:rPr lang="en-US" sz="2800" smtClean="0"/>
              <a:t>Unsur Utama</a:t>
            </a:r>
          </a:p>
          <a:p>
            <a:pPr lvl="1">
              <a:buFont typeface="Wingdings" panose="05000000000000000000" pitchFamily="2" charset="2"/>
              <a:buChar char="§"/>
            </a:pPr>
            <a:r>
              <a:rPr lang="en-US" sz="2400"/>
              <a:t>Pendidikan;</a:t>
            </a:r>
            <a:endParaRPr lang="id-ID" sz="2400"/>
          </a:p>
          <a:p>
            <a:pPr lvl="1">
              <a:buFont typeface="Wingdings" panose="05000000000000000000" pitchFamily="2" charset="2"/>
              <a:buChar char="§"/>
            </a:pPr>
            <a:r>
              <a:rPr lang="en-US" sz="2400"/>
              <a:t>Pengelolaan Perpustakaan;</a:t>
            </a:r>
            <a:endParaRPr lang="id-ID" sz="2400"/>
          </a:p>
          <a:p>
            <a:pPr lvl="1">
              <a:buFont typeface="Wingdings" panose="05000000000000000000" pitchFamily="2" charset="2"/>
              <a:buChar char="§"/>
            </a:pPr>
            <a:r>
              <a:rPr lang="en-US" sz="2400"/>
              <a:t>Pelayanan perpustakaan;</a:t>
            </a:r>
            <a:endParaRPr lang="id-ID" sz="2400"/>
          </a:p>
          <a:p>
            <a:pPr lvl="1">
              <a:buFont typeface="Wingdings" panose="05000000000000000000" pitchFamily="2" charset="2"/>
              <a:buChar char="§"/>
            </a:pPr>
            <a:r>
              <a:rPr lang="en-US" sz="2400"/>
              <a:t>Pengembangan sistem kepustakawanan;</a:t>
            </a:r>
            <a:endParaRPr lang="id-ID" sz="2400"/>
          </a:p>
          <a:p>
            <a:pPr lvl="1">
              <a:buFont typeface="Wingdings" panose="05000000000000000000" pitchFamily="2" charset="2"/>
              <a:buChar char="§"/>
            </a:pPr>
            <a:r>
              <a:rPr lang="en-US" sz="2400"/>
              <a:t>Pengembangan profesi</a:t>
            </a:r>
            <a:r>
              <a:rPr lang="en-US" sz="2400" smtClean="0"/>
              <a:t>.</a:t>
            </a:r>
            <a:endParaRPr lang="id-ID" sz="2400"/>
          </a:p>
        </p:txBody>
      </p:sp>
    </p:spTree>
    <p:extLst>
      <p:ext uri="{BB962C8B-B14F-4D97-AF65-F5344CB8AC3E}">
        <p14:creationId xmlns:p14="http://schemas.microsoft.com/office/powerpoint/2010/main" val="528869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Angka</a:t>
            </a:r>
            <a:r>
              <a:rPr lang="en-US" dirty="0" smtClean="0"/>
              <a:t> </a:t>
            </a:r>
            <a:r>
              <a:rPr lang="en-US" dirty="0" err="1" smtClean="0"/>
              <a:t>Kredit</a:t>
            </a:r>
            <a:r>
              <a:rPr lang="en-US" dirty="0" smtClean="0"/>
              <a:t> </a:t>
            </a:r>
            <a:r>
              <a:rPr lang="en-US" smtClean="0"/>
              <a:t>yang dinilai adalah berasal dari kegiatan:</a:t>
            </a:r>
            <a:endParaRPr lang="en-US" dirty="0"/>
          </a:p>
        </p:txBody>
      </p:sp>
      <p:sp>
        <p:nvSpPr>
          <p:cNvPr id="3" name="Content Placeholder 2"/>
          <p:cNvSpPr>
            <a:spLocks noGrp="1"/>
          </p:cNvSpPr>
          <p:nvPr>
            <p:ph sz="quarter" idx="1"/>
          </p:nvPr>
        </p:nvSpPr>
        <p:spPr>
          <a:xfrm>
            <a:off x="2589212" y="1905000"/>
            <a:ext cx="8915400" cy="4447674"/>
          </a:xfrm>
        </p:spPr>
        <p:txBody>
          <a:bodyPr>
            <a:normAutofit/>
          </a:bodyPr>
          <a:lstStyle/>
          <a:p>
            <a:r>
              <a:rPr lang="en-US" sz="2800" smtClean="0"/>
              <a:t>Unsur </a:t>
            </a:r>
            <a:r>
              <a:rPr lang="en-US" sz="2800" dirty="0" err="1" smtClean="0"/>
              <a:t>penunjang</a:t>
            </a:r>
            <a:r>
              <a:rPr lang="en-US" sz="2800" dirty="0" smtClean="0"/>
              <a:t> </a:t>
            </a:r>
            <a:r>
              <a:rPr lang="en-US" sz="2800" err="1" smtClean="0"/>
              <a:t>kegiatan</a:t>
            </a:r>
            <a:r>
              <a:rPr lang="en-US" sz="2800" smtClean="0"/>
              <a:t> perpustakaan</a:t>
            </a:r>
          </a:p>
          <a:p>
            <a:pPr lvl="1">
              <a:buFont typeface="Wingdings" panose="05000000000000000000" pitchFamily="2" charset="2"/>
              <a:buChar char="§"/>
            </a:pPr>
            <a:r>
              <a:rPr lang="en-US" sz="2400"/>
              <a:t>Mengajar/melatih pada diklat fungsional/ teknis bidang kepustakawanan;</a:t>
            </a:r>
            <a:endParaRPr lang="id-ID" sz="2400"/>
          </a:p>
          <a:p>
            <a:pPr lvl="1">
              <a:buFont typeface="Wingdings" panose="05000000000000000000" pitchFamily="2" charset="2"/>
              <a:buChar char="§"/>
            </a:pPr>
            <a:r>
              <a:rPr lang="en-US" sz="2400"/>
              <a:t>Keanggotaan dalam organisasi profesi;</a:t>
            </a:r>
            <a:endParaRPr lang="id-ID" sz="2400"/>
          </a:p>
          <a:p>
            <a:pPr lvl="1">
              <a:buFont typeface="Wingdings" panose="05000000000000000000" pitchFamily="2" charset="2"/>
              <a:buChar char="§"/>
            </a:pPr>
            <a:r>
              <a:rPr lang="en-US" sz="2400"/>
              <a:t>Keanggotaan dalam tim penilai;</a:t>
            </a:r>
            <a:endParaRPr lang="id-ID" sz="2400"/>
          </a:p>
          <a:p>
            <a:pPr lvl="1">
              <a:buFont typeface="Wingdings" panose="05000000000000000000" pitchFamily="2" charset="2"/>
              <a:buChar char="§"/>
            </a:pPr>
            <a:r>
              <a:rPr lang="en-US" sz="2400"/>
              <a:t>Perolehan Penghargaan/ Tanda Jasa;</a:t>
            </a:r>
            <a:endParaRPr lang="id-ID" sz="2400"/>
          </a:p>
          <a:p>
            <a:pPr lvl="1">
              <a:buFont typeface="Wingdings" panose="05000000000000000000" pitchFamily="2" charset="2"/>
              <a:buChar char="§"/>
            </a:pPr>
            <a:r>
              <a:rPr lang="en-US" sz="2400"/>
              <a:t>Perolehan gelar/ijazah kesarjanaan lainnya;</a:t>
            </a:r>
            <a:endParaRPr lang="en-US" sz="2400" dirty="0"/>
          </a:p>
        </p:txBody>
      </p:sp>
    </p:spTree>
    <p:extLst>
      <p:ext uri="{BB962C8B-B14F-4D97-AF65-F5344CB8AC3E}">
        <p14:creationId xmlns:p14="http://schemas.microsoft.com/office/powerpoint/2010/main" val="223699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Pengembangan Karir Pustakawan</a:t>
            </a:r>
            <a:endParaRPr lang="id-ID"/>
          </a:p>
        </p:txBody>
      </p:sp>
      <p:sp>
        <p:nvSpPr>
          <p:cNvPr id="3" name="Content Placeholder 2"/>
          <p:cNvSpPr>
            <a:spLocks noGrp="1"/>
          </p:cNvSpPr>
          <p:nvPr>
            <p:ph idx="1"/>
          </p:nvPr>
        </p:nvSpPr>
        <p:spPr>
          <a:xfrm>
            <a:off x="2589212" y="1479884"/>
            <a:ext cx="8915400" cy="4431338"/>
          </a:xfrm>
        </p:spPr>
        <p:txBody>
          <a:bodyPr>
            <a:normAutofit/>
          </a:bodyPr>
          <a:lstStyle/>
          <a:p>
            <a:r>
              <a:rPr lang="en-GB" sz="2400" smtClean="0"/>
              <a:t>Pengembangan karir pustakawan diukur dari kemampuannya memperoleh </a:t>
            </a:r>
            <a:r>
              <a:rPr lang="en-GB" sz="2400" b="1" smtClean="0"/>
              <a:t>angka kredit (AK) </a:t>
            </a:r>
            <a:r>
              <a:rPr lang="en-GB" sz="2400" smtClean="0"/>
              <a:t>yang berasal dari butir-butir kegiatan pustakawan yang ada dalam Permenpan 9 tahun 2014</a:t>
            </a:r>
            <a:endParaRPr lang="id-ID" sz="2400"/>
          </a:p>
        </p:txBody>
      </p:sp>
    </p:spTree>
    <p:extLst>
      <p:ext uri="{BB962C8B-B14F-4D97-AF65-F5344CB8AC3E}">
        <p14:creationId xmlns:p14="http://schemas.microsoft.com/office/powerpoint/2010/main" val="1627142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Pengertian</a:t>
            </a:r>
            <a:endParaRPr lang="en-US" dirty="0"/>
          </a:p>
        </p:txBody>
      </p:sp>
      <p:sp>
        <p:nvSpPr>
          <p:cNvPr id="3" name="Content Placeholder 2"/>
          <p:cNvSpPr>
            <a:spLocks noGrp="1"/>
          </p:cNvSpPr>
          <p:nvPr>
            <p:ph idx="1"/>
          </p:nvPr>
        </p:nvSpPr>
        <p:spPr>
          <a:xfrm>
            <a:off x="2589212" y="1407695"/>
            <a:ext cx="8915400" cy="4503527"/>
          </a:xfrm>
        </p:spPr>
        <p:txBody>
          <a:bodyPr>
            <a:normAutofit/>
          </a:bodyPr>
          <a:lstStyle/>
          <a:p>
            <a:pPr eaLnBrk="1" hangingPunct="1"/>
            <a:r>
              <a:rPr lang="en-US" altLang="id-ID" sz="2400" smtClean="0"/>
              <a:t>Tim Penilai Angka Kredit Pustakawan adalah tim penilai yang dibentuk dan ditetapkan oleh pejabat yang berwenang untuk membantu dalam penilaian angka kredit</a:t>
            </a:r>
          </a:p>
          <a:p>
            <a:pPr eaLnBrk="1" hangingPunct="1"/>
            <a:r>
              <a:rPr lang="en-US" altLang="id-ID" sz="2400" smtClean="0"/>
              <a:t>Angka kredit adalah angka yang diberikan berdasarkan penilaian atas prestasi yang telah dicapai oleh seorang pustakawan dalam mengerjakan butir rincian kegiatan yang digunakan sebagai salah satu syarat untuk pengangkatan dan kenaikan jabatan/pangkat</a:t>
            </a:r>
          </a:p>
        </p:txBody>
      </p:sp>
    </p:spTree>
    <p:extLst>
      <p:ext uri="{BB962C8B-B14F-4D97-AF65-F5344CB8AC3E}">
        <p14:creationId xmlns:p14="http://schemas.microsoft.com/office/powerpoint/2010/main" val="2711290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4)">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err="1" smtClean="0"/>
              <a:t>Angka</a:t>
            </a:r>
            <a:r>
              <a:rPr lang="en-US" dirty="0" smtClean="0"/>
              <a:t> </a:t>
            </a:r>
            <a:r>
              <a:rPr lang="en-US" dirty="0" err="1" smtClean="0"/>
              <a:t>kredit</a:t>
            </a:r>
            <a:r>
              <a:rPr lang="en-US" dirty="0" smtClean="0"/>
              <a:t> </a:t>
            </a:r>
            <a:r>
              <a:rPr lang="en-US" dirty="0" err="1" smtClean="0"/>
              <a:t>diperlukan</a:t>
            </a:r>
            <a:r>
              <a:rPr lang="en-US" dirty="0" smtClean="0"/>
              <a:t> </a:t>
            </a:r>
            <a:r>
              <a:rPr lang="en-US" dirty="0" err="1" smtClean="0"/>
              <a:t>untuk</a:t>
            </a:r>
            <a:endParaRPr lang="en-US" dirty="0"/>
          </a:p>
        </p:txBody>
      </p:sp>
      <p:sp>
        <p:nvSpPr>
          <p:cNvPr id="3" name="Content Placeholder 2"/>
          <p:cNvSpPr>
            <a:spLocks noGrp="1"/>
          </p:cNvSpPr>
          <p:nvPr>
            <p:ph idx="1"/>
          </p:nvPr>
        </p:nvSpPr>
        <p:spPr>
          <a:xfrm>
            <a:off x="2589212" y="1323474"/>
            <a:ext cx="8915400" cy="4587748"/>
          </a:xfrm>
        </p:spPr>
        <p:txBody>
          <a:bodyPr>
            <a:normAutofit/>
          </a:bodyPr>
          <a:lstStyle/>
          <a:p>
            <a:pPr eaLnBrk="1" hangingPunct="1"/>
            <a:r>
              <a:rPr lang="id-ID" altLang="id-ID" sz="2000" smtClean="0"/>
              <a:t>ASN</a:t>
            </a:r>
            <a:r>
              <a:rPr lang="en-US" altLang="id-ID" sz="2000" smtClean="0"/>
              <a:t> yang akan diangkat untuk pertama kali dalam jabatan fungsional pustakawan, yaitu untuk menentukan jenjang jabatan yang bersangktutan sebagai pejabat fungsional pustakawan</a:t>
            </a:r>
          </a:p>
          <a:p>
            <a:pPr eaLnBrk="1" hangingPunct="1"/>
            <a:r>
              <a:rPr lang="en-US" altLang="id-ID" sz="2000" smtClean="0"/>
              <a:t>Pejabat Fungsional Pustakawan yang akan mengalami kenaikan pangkat/jabatan</a:t>
            </a:r>
          </a:p>
          <a:p>
            <a:r>
              <a:rPr lang="en-US" altLang="id-ID" sz="2000"/>
              <a:t>Pustakawan Utama, pangkat Pembina Utama, golongan/ruang IV/e, setiap tahun diwajibkan mengumpulkan sekurang-kurangnya 25 (dua puluh lima) angka kredit dari kegiatan tugas pokok dan/atau pengembangan profesi</a:t>
            </a:r>
          </a:p>
          <a:p>
            <a:r>
              <a:rPr lang="en-US" altLang="id-ID" sz="2000"/>
              <a:t>Pustakawan Penyelia, pangkat Penata Tingkat I, golongan/ruang III/d, setiap tahun diwajibkan mengumpulkan sekurang-kurangnya 10 (sepuluh) angka kredit dari kegiatan tugas pokok dan/atau pengembangan </a:t>
            </a:r>
            <a:r>
              <a:rPr lang="en-US" altLang="id-ID" sz="2000" smtClean="0"/>
              <a:t>profesi</a:t>
            </a:r>
          </a:p>
        </p:txBody>
      </p:sp>
    </p:spTree>
    <p:extLst>
      <p:ext uri="{BB962C8B-B14F-4D97-AF65-F5344CB8AC3E}">
        <p14:creationId xmlns:p14="http://schemas.microsoft.com/office/powerpoint/2010/main" val="1109175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Penghitungan</a:t>
            </a:r>
            <a:r>
              <a:rPr lang="en-US" dirty="0" smtClean="0"/>
              <a:t> </a:t>
            </a:r>
            <a:r>
              <a:rPr lang="en-US" dirty="0" err="1" smtClean="0"/>
              <a:t>Angka</a:t>
            </a:r>
            <a:r>
              <a:rPr lang="en-US" dirty="0" smtClean="0"/>
              <a:t> </a:t>
            </a:r>
            <a:r>
              <a:rPr lang="en-US" dirty="0" err="1" smtClean="0"/>
              <a:t>Kredit</a:t>
            </a:r>
            <a:endParaRPr lang="en-US" dirty="0"/>
          </a:p>
        </p:txBody>
      </p:sp>
      <p:sp>
        <p:nvSpPr>
          <p:cNvPr id="3" name="Content Placeholder 2"/>
          <p:cNvSpPr>
            <a:spLocks noGrp="1"/>
          </p:cNvSpPr>
          <p:nvPr>
            <p:ph idx="1"/>
          </p:nvPr>
        </p:nvSpPr>
        <p:spPr>
          <a:xfrm>
            <a:off x="2589212" y="1467853"/>
            <a:ext cx="8915400" cy="4443369"/>
          </a:xfrm>
        </p:spPr>
        <p:txBody>
          <a:bodyPr>
            <a:normAutofit/>
          </a:bodyPr>
          <a:lstStyle/>
          <a:p>
            <a:pPr eaLnBrk="1" hangingPunct="1"/>
            <a:r>
              <a:rPr lang="en-US" altLang="id-ID" sz="2400" smtClean="0"/>
              <a:t>Besarnya angka kredit dari setiap butir kegiatan yang dikerjakan pejabat fungsional pustakawan, diperhitungkan dengan jumlah setiap butir kegiatan dikalikan dengan besarnya angka kredit yang tercantum dalam Lampiran I dan II Peraturan Menpan &amp; RB nomor 9 Tahun 2014.</a:t>
            </a:r>
          </a:p>
        </p:txBody>
      </p:sp>
    </p:spTree>
    <p:extLst>
      <p:ext uri="{BB962C8B-B14F-4D97-AF65-F5344CB8AC3E}">
        <p14:creationId xmlns:p14="http://schemas.microsoft.com/office/powerpoint/2010/main" val="601378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Masa</a:t>
            </a:r>
            <a:r>
              <a:rPr lang="en-US" dirty="0" smtClean="0"/>
              <a:t> </a:t>
            </a:r>
            <a:r>
              <a:rPr lang="en-US" dirty="0" err="1" smtClean="0"/>
              <a:t>Penilaian</a:t>
            </a:r>
            <a:r>
              <a:rPr lang="en-US" dirty="0" smtClean="0"/>
              <a:t> </a:t>
            </a:r>
            <a:r>
              <a:rPr lang="en-US" dirty="0" err="1" smtClean="0"/>
              <a:t>Angka</a:t>
            </a:r>
            <a:r>
              <a:rPr lang="en-US" dirty="0" smtClean="0"/>
              <a:t> </a:t>
            </a:r>
            <a:r>
              <a:rPr lang="en-US" dirty="0" err="1" smtClean="0"/>
              <a:t>Kredit</a:t>
            </a:r>
            <a:endParaRPr lang="en-US" dirty="0"/>
          </a:p>
        </p:txBody>
      </p:sp>
      <p:sp>
        <p:nvSpPr>
          <p:cNvPr id="3" name="Content Placeholder 2"/>
          <p:cNvSpPr>
            <a:spLocks noGrp="1"/>
          </p:cNvSpPr>
          <p:nvPr>
            <p:ph idx="1"/>
          </p:nvPr>
        </p:nvSpPr>
        <p:spPr>
          <a:xfrm>
            <a:off x="2589212" y="1431758"/>
            <a:ext cx="8915400" cy="4479464"/>
          </a:xfrm>
        </p:spPr>
        <p:txBody>
          <a:bodyPr>
            <a:normAutofit/>
          </a:bodyPr>
          <a:lstStyle/>
          <a:p>
            <a:pPr marL="650875" indent="-514350">
              <a:buFont typeface="Lucida Sans" panose="020B0602030504020204" pitchFamily="34" charset="0"/>
              <a:buAutoNum type="alphaLcPeriod"/>
            </a:pPr>
            <a:r>
              <a:rPr lang="en-US" altLang="id-ID" sz="2400" smtClean="0"/>
              <a:t>PNS  yang akan diangkat untuk pertama kali dalam jabatan fungsional pustakawan, masa penilaian angka kredit dihitung sejak yang bersangkutan bekerja di perpustakaan</a:t>
            </a:r>
          </a:p>
          <a:p>
            <a:pPr marL="650875" indent="-514350">
              <a:buFont typeface="Lucida Sans" panose="020B0602030504020204" pitchFamily="34" charset="0"/>
              <a:buAutoNum type="alphaLcPeriod"/>
            </a:pPr>
            <a:r>
              <a:rPr lang="en-US" altLang="id-ID" sz="2400" smtClean="0"/>
              <a:t>Pejabat fungsional pustakawan yang akan mengalami kenaikan jabatan/pangkat untuk pertama kali, masa penilaian angka kredit dihitung mulai tanggal (TMT) yang bersangkutan diangkat menjadi pustakawan</a:t>
            </a:r>
          </a:p>
        </p:txBody>
      </p:sp>
    </p:spTree>
    <p:extLst>
      <p:ext uri="{BB962C8B-B14F-4D97-AF65-F5344CB8AC3E}">
        <p14:creationId xmlns:p14="http://schemas.microsoft.com/office/powerpoint/2010/main" val="1968281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Analisis Masalah</a:t>
            </a:r>
            <a:endParaRPr lang="id-ID"/>
          </a:p>
        </p:txBody>
      </p:sp>
      <p:sp>
        <p:nvSpPr>
          <p:cNvPr id="3" name="Content Placeholder 2"/>
          <p:cNvSpPr>
            <a:spLocks noGrp="1"/>
          </p:cNvSpPr>
          <p:nvPr>
            <p:ph idx="1"/>
          </p:nvPr>
        </p:nvSpPr>
        <p:spPr>
          <a:xfrm>
            <a:off x="2589212" y="1576137"/>
            <a:ext cx="8915400" cy="4335085"/>
          </a:xfrm>
        </p:spPr>
        <p:txBody>
          <a:bodyPr/>
          <a:lstStyle/>
          <a:p>
            <a:r>
              <a:rPr lang="id-ID" smtClean="0"/>
              <a:t>Diduga banyak pustakawan yang berusaha naik pangkat/jabatan dari AK yang bukan berasal dari tugas pokoknya</a:t>
            </a:r>
          </a:p>
          <a:p>
            <a:r>
              <a:rPr lang="id-ID" smtClean="0"/>
              <a:t>Diduga banyak pustakawan yang mengumpulkan angka kredit berasal dari pengembangan profesi</a:t>
            </a:r>
            <a:endParaRPr lang="id-ID"/>
          </a:p>
        </p:txBody>
      </p:sp>
    </p:spTree>
    <p:extLst>
      <p:ext uri="{BB962C8B-B14F-4D97-AF65-F5344CB8AC3E}">
        <p14:creationId xmlns:p14="http://schemas.microsoft.com/office/powerpoint/2010/main" val="3521334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Tujuan Kajian</a:t>
            </a:r>
            <a:endParaRPr lang="id-ID"/>
          </a:p>
        </p:txBody>
      </p:sp>
      <p:sp>
        <p:nvSpPr>
          <p:cNvPr id="3" name="Content Placeholder 2"/>
          <p:cNvSpPr>
            <a:spLocks noGrp="1"/>
          </p:cNvSpPr>
          <p:nvPr>
            <p:ph idx="1"/>
          </p:nvPr>
        </p:nvSpPr>
        <p:spPr>
          <a:xfrm>
            <a:off x="2589212" y="1576137"/>
            <a:ext cx="8915400" cy="4335085"/>
          </a:xfrm>
        </p:spPr>
        <p:txBody>
          <a:bodyPr/>
          <a:lstStyle/>
          <a:p>
            <a:pPr marL="0" indent="0">
              <a:buNone/>
            </a:pPr>
            <a:r>
              <a:rPr lang="id-ID"/>
              <a:t>Kajian ini bertujuan untuk melihat </a:t>
            </a:r>
            <a:r>
              <a:rPr lang="id-ID" smtClean="0"/>
              <a:t>komposisi </a:t>
            </a:r>
            <a:r>
              <a:rPr lang="id-ID"/>
              <a:t>Angka Kredit </a:t>
            </a:r>
            <a:r>
              <a:rPr lang="id-ID" smtClean="0"/>
              <a:t>kenaikan </a:t>
            </a:r>
            <a:r>
              <a:rPr lang="id-ID"/>
              <a:t>pangkat dan atau jabatan </a:t>
            </a:r>
            <a:r>
              <a:rPr lang="id-ID" smtClean="0"/>
              <a:t>pustakawan seperti:</a:t>
            </a:r>
          </a:p>
          <a:p>
            <a:r>
              <a:rPr lang="id-ID" smtClean="0"/>
              <a:t>Komposisi </a:t>
            </a:r>
            <a:r>
              <a:rPr lang="id-ID"/>
              <a:t>angka kredit yang diperoleh untuk kenaikan pangkat/ jabatan</a:t>
            </a:r>
          </a:p>
          <a:p>
            <a:r>
              <a:rPr lang="id-ID" smtClean="0"/>
              <a:t>Perbandingan </a:t>
            </a:r>
            <a:r>
              <a:rPr lang="id-ID"/>
              <a:t>perolehan AK dari Diklat, Kegiatan terkait Tupoksi Pustakawan, dan Pengembangan Profesi Pustakawan.</a:t>
            </a:r>
          </a:p>
          <a:p>
            <a:r>
              <a:rPr lang="id-ID" smtClean="0"/>
              <a:t>Perbandingan </a:t>
            </a:r>
            <a:r>
              <a:rPr lang="id-ID"/>
              <a:t>antara AK kegiatan terkait Tupoksi Pustakawan dengan Kegiatan Pengembangan Profesi.</a:t>
            </a:r>
          </a:p>
          <a:p>
            <a:endParaRPr lang="id-ID"/>
          </a:p>
        </p:txBody>
      </p:sp>
    </p:spTree>
    <p:extLst>
      <p:ext uri="{BB962C8B-B14F-4D97-AF65-F5344CB8AC3E}">
        <p14:creationId xmlns:p14="http://schemas.microsoft.com/office/powerpoint/2010/main" val="2298776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Definisi</a:t>
            </a:r>
            <a:endParaRPr lang="id-ID"/>
          </a:p>
        </p:txBody>
      </p:sp>
      <p:sp>
        <p:nvSpPr>
          <p:cNvPr id="3" name="Content Placeholder 2"/>
          <p:cNvSpPr>
            <a:spLocks noGrp="1"/>
          </p:cNvSpPr>
          <p:nvPr>
            <p:ph idx="1"/>
          </p:nvPr>
        </p:nvSpPr>
        <p:spPr>
          <a:xfrm>
            <a:off x="2589212" y="1395663"/>
            <a:ext cx="8915400" cy="4515559"/>
          </a:xfrm>
        </p:spPr>
        <p:txBody>
          <a:bodyPr>
            <a:normAutofit/>
          </a:bodyPr>
          <a:lstStyle/>
          <a:p>
            <a:r>
              <a:rPr lang="en-GB" sz="2400" b="1" smtClean="0"/>
              <a:t>Jabatan Fungsional Pustakawan</a:t>
            </a:r>
            <a:r>
              <a:rPr lang="en-GB" sz="2400" smtClean="0"/>
              <a:t> adalah jabatan yang mempunyai ruang lingkup, tugas, tanggung jawab, wewenang, dan hak untuk melaksanakan kegiatan kepustakawanan</a:t>
            </a:r>
            <a:r>
              <a:rPr lang="id-ID" sz="2400" smtClean="0"/>
              <a:t>.</a:t>
            </a:r>
            <a:endParaRPr lang="en-GB" sz="2400" smtClean="0"/>
          </a:p>
          <a:p>
            <a:r>
              <a:rPr lang="en-GB" sz="2400" b="1" smtClean="0"/>
              <a:t>Pustakawan</a:t>
            </a:r>
            <a:r>
              <a:rPr lang="en-GB" sz="2400" smtClean="0"/>
              <a:t> adalah Pegawai Negeri Sipil (PNS) yang diberi tugas, tanggung jawab, wewenang dan hak untuk melaksanakan kegiatan kepustakawanan.</a:t>
            </a:r>
          </a:p>
          <a:p>
            <a:r>
              <a:rPr lang="en-GB" sz="2400" b="1" smtClean="0"/>
              <a:t>Kepustakawanan</a:t>
            </a:r>
            <a:r>
              <a:rPr lang="en-GB" sz="2400" smtClean="0"/>
              <a:t> adalah kegiatan ilmiah dan profes</a:t>
            </a:r>
            <a:r>
              <a:rPr lang="id-ID" sz="2400" smtClean="0"/>
              <a:t>i</a:t>
            </a:r>
            <a:r>
              <a:rPr lang="en-GB" sz="2400" smtClean="0"/>
              <a:t>onal yang meliputi pengelolaan perpustakaan, pelayanan perpustakaan, dan pengembangan system kepustakawanan.</a:t>
            </a:r>
            <a:endParaRPr lang="id-ID" sz="2400"/>
          </a:p>
        </p:txBody>
      </p:sp>
    </p:spTree>
    <p:extLst>
      <p:ext uri="{BB962C8B-B14F-4D97-AF65-F5344CB8AC3E}">
        <p14:creationId xmlns:p14="http://schemas.microsoft.com/office/powerpoint/2010/main" val="1083409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Ruang Lingkup Kajian</a:t>
            </a:r>
            <a:endParaRPr lang="id-ID"/>
          </a:p>
        </p:txBody>
      </p:sp>
      <p:sp>
        <p:nvSpPr>
          <p:cNvPr id="3" name="Content Placeholder 2"/>
          <p:cNvSpPr>
            <a:spLocks noGrp="1"/>
          </p:cNvSpPr>
          <p:nvPr>
            <p:ph idx="1"/>
          </p:nvPr>
        </p:nvSpPr>
        <p:spPr/>
        <p:txBody>
          <a:bodyPr/>
          <a:lstStyle/>
          <a:p>
            <a:r>
              <a:rPr lang="id-ID"/>
              <a:t>Kajian ini menganalisis hasil keputusan rapat pleno Tim Penilai yang dilakukan antara tahun 2012 sampai 2014 atas DUPAK pustakawan golongan IV/a ke atas yang dinyatakan naik pangkat dan atau jabatan setingkat lebih tinggi</a:t>
            </a:r>
            <a:r>
              <a:rPr lang="id-ID" smtClean="0"/>
              <a:t>.</a:t>
            </a:r>
            <a:endParaRPr lang="id-ID"/>
          </a:p>
        </p:txBody>
      </p:sp>
    </p:spTree>
    <p:extLst>
      <p:ext uri="{BB962C8B-B14F-4D97-AF65-F5344CB8AC3E}">
        <p14:creationId xmlns:p14="http://schemas.microsoft.com/office/powerpoint/2010/main" val="4016042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Kondisi Pustakawan di Indonesia tahun 2017</a:t>
            </a:r>
            <a:endParaRPr lang="id-ID"/>
          </a:p>
        </p:txBody>
      </p:sp>
      <p:graphicFrame>
        <p:nvGraphicFramePr>
          <p:cNvPr id="4" name="Table 3"/>
          <p:cNvGraphicFramePr>
            <a:graphicFrameLocks noGrp="1"/>
          </p:cNvGraphicFramePr>
          <p:nvPr>
            <p:extLst>
              <p:ext uri="{D42A27DB-BD31-4B8C-83A1-F6EECF244321}">
                <p14:modId xmlns:p14="http://schemas.microsoft.com/office/powerpoint/2010/main" val="3178126435"/>
              </p:ext>
            </p:extLst>
          </p:nvPr>
        </p:nvGraphicFramePr>
        <p:xfrm>
          <a:off x="2592925" y="2033338"/>
          <a:ext cx="8911685" cy="3982450"/>
        </p:xfrm>
        <a:graphic>
          <a:graphicData uri="http://schemas.openxmlformats.org/drawingml/2006/table">
            <a:tbl>
              <a:tblPr firstRow="1" firstCol="1" bandRow="1"/>
              <a:tblGrid>
                <a:gridCol w="1931127"/>
                <a:gridCol w="1039435"/>
                <a:gridCol w="742902"/>
                <a:gridCol w="891692"/>
                <a:gridCol w="890645"/>
                <a:gridCol w="890645"/>
                <a:gridCol w="891692"/>
                <a:gridCol w="742902"/>
                <a:gridCol w="890645"/>
              </a:tblGrid>
              <a:tr h="655430">
                <a:tc>
                  <a:txBody>
                    <a:bodyPr/>
                    <a:lstStyle/>
                    <a:p>
                      <a:pPr algn="ctr">
                        <a:lnSpc>
                          <a:spcPct val="115000"/>
                        </a:lnSpc>
                        <a:spcAft>
                          <a:spcPts val="0"/>
                        </a:spcAft>
                      </a:pPr>
                      <a:r>
                        <a:rPr lang="id-ID" sz="1400" b="1">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Jenis Perpustakaan</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id-ID" sz="1400" b="1">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Terampil</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id-ID" sz="1400" b="1">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Mahir</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id-ID" sz="1400" b="1">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Penyelia</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id-ID" sz="1400" b="1">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Ahli</a:t>
                      </a:r>
                      <a:br>
                        <a:rPr lang="id-ID" sz="1400" b="1">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br>
                      <a:r>
                        <a:rPr lang="id-ID" sz="1400" b="1">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Pertama</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id-ID" sz="1400" b="1">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Ahli</a:t>
                      </a:r>
                      <a:br>
                        <a:rPr lang="id-ID" sz="1400" b="1">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br>
                      <a:r>
                        <a:rPr lang="id-ID" sz="1400" b="1">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Muda</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id-ID" sz="1400" b="1">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Ahli</a:t>
                      </a:r>
                      <a:br>
                        <a:rPr lang="id-ID" sz="1400" b="1">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br>
                      <a:r>
                        <a:rPr lang="id-ID" sz="1400" b="1">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Madya</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id-ID" sz="1400" b="1">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Ahli</a:t>
                      </a:r>
                      <a:br>
                        <a:rPr lang="id-ID" sz="1400" b="1">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br>
                      <a:r>
                        <a:rPr lang="id-ID" sz="1400" b="1">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Utama</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id-ID" sz="1400" b="1">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Jumlah</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5265">
                <a:tc>
                  <a:txBody>
                    <a:bodyPr/>
                    <a:lstStyle/>
                    <a:p>
                      <a:pPr algn="r">
                        <a:lnSpc>
                          <a:spcPct val="115000"/>
                        </a:lnSpc>
                        <a:spcAft>
                          <a:spcPts val="0"/>
                        </a:spcAft>
                      </a:pPr>
                      <a:r>
                        <a:rPr lang="id-ID" sz="1400" b="1">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Sekolah</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122</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r>
              <a:tr h="445265">
                <a:tc>
                  <a:txBody>
                    <a:bodyPr/>
                    <a:lstStyle/>
                    <a:p>
                      <a:pPr algn="r">
                        <a:lnSpc>
                          <a:spcPct val="115000"/>
                        </a:lnSpc>
                        <a:spcAft>
                          <a:spcPts val="0"/>
                        </a:spcAft>
                      </a:pPr>
                      <a:r>
                        <a:rPr lang="id-ID" sz="1400" b="1">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Perguruan Tinggi</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152</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217</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260</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341</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281</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1347</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445265">
                <a:tc>
                  <a:txBody>
                    <a:bodyPr/>
                    <a:lstStyle/>
                    <a:p>
                      <a:pPr algn="r">
                        <a:lnSpc>
                          <a:spcPct val="115000"/>
                        </a:lnSpc>
                        <a:spcAft>
                          <a:spcPts val="0"/>
                        </a:spcAft>
                      </a:pPr>
                      <a:r>
                        <a:rPr lang="id-ID" sz="1400" b="1">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Khusus</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111</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414</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9D9D9"/>
                    </a:solidFill>
                  </a:tcPr>
                </a:tc>
              </a:tr>
              <a:tr h="445265">
                <a:tc>
                  <a:txBody>
                    <a:bodyPr/>
                    <a:lstStyle/>
                    <a:p>
                      <a:pPr algn="r">
                        <a:lnSpc>
                          <a:spcPct val="115000"/>
                        </a:lnSpc>
                        <a:spcAft>
                          <a:spcPts val="0"/>
                        </a:spcAft>
                      </a:pPr>
                      <a:r>
                        <a:rPr lang="id-ID" sz="1400" b="1">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Badan (Tk. Provinsi)</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167</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197</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130</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686</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445265">
                <a:tc>
                  <a:txBody>
                    <a:bodyPr/>
                    <a:lstStyle/>
                    <a:p>
                      <a:pPr algn="r">
                        <a:lnSpc>
                          <a:spcPct val="115000"/>
                        </a:lnSpc>
                        <a:spcAft>
                          <a:spcPts val="0"/>
                        </a:spcAft>
                      </a:pPr>
                      <a:r>
                        <a:rPr lang="id-ID" sz="1400" b="1">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Perpusnas RI</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266</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9D9D9"/>
                    </a:solidFill>
                  </a:tcPr>
                </a:tc>
              </a:tr>
              <a:tr h="655430">
                <a:tc>
                  <a:txBody>
                    <a:bodyPr/>
                    <a:lstStyle/>
                    <a:p>
                      <a:pPr algn="r">
                        <a:lnSpc>
                          <a:spcPct val="115000"/>
                        </a:lnSpc>
                        <a:spcAft>
                          <a:spcPts val="0"/>
                        </a:spcAft>
                      </a:pPr>
                      <a:r>
                        <a:rPr lang="id-ID" sz="1400" b="1">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Perpus Umum Kab/Kota</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187</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445265">
                <a:tc>
                  <a:txBody>
                    <a:bodyPr/>
                    <a:lstStyle/>
                    <a:p>
                      <a:pPr algn="r">
                        <a:lnSpc>
                          <a:spcPct val="115000"/>
                        </a:lnSpc>
                        <a:spcAft>
                          <a:spcPts val="0"/>
                        </a:spcAft>
                      </a:pPr>
                      <a:r>
                        <a:rPr lang="id-ID" sz="1400" b="1">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Jumlah</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233</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288</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589</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572</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748</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568</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id-ID"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3022</a:t>
                      </a:r>
                      <a:endParaRPr lang="id-ID"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3904148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Hasil Kajian</a:t>
            </a:r>
            <a:endParaRPr lang="id-ID"/>
          </a:p>
        </p:txBody>
      </p:sp>
      <p:sp>
        <p:nvSpPr>
          <p:cNvPr id="3" name="Content Placeholder 2"/>
          <p:cNvSpPr>
            <a:spLocks noGrp="1"/>
          </p:cNvSpPr>
          <p:nvPr>
            <p:ph idx="1"/>
          </p:nvPr>
        </p:nvSpPr>
        <p:spPr/>
        <p:txBody>
          <a:bodyPr/>
          <a:lstStyle/>
          <a:p>
            <a:r>
              <a:rPr lang="id-ID" smtClean="0"/>
              <a:t>Sampel yang dikaji berjumlah 35 Pustakawan (calon PAK Pustakawan)</a:t>
            </a:r>
          </a:p>
          <a:p>
            <a:r>
              <a:rPr lang="id-ID" smtClean="0"/>
              <a:t>Rata-rata pustakawan naik pangkat/jabatan setelah 5 tahun menduduki pangkat/jabatan</a:t>
            </a:r>
          </a:p>
          <a:p>
            <a:r>
              <a:rPr lang="id-ID" smtClean="0"/>
              <a:t>Pustakawan yang paling cepat naik jabatan adalah 1 tahun (naik jabatan)</a:t>
            </a:r>
          </a:p>
          <a:p>
            <a:r>
              <a:rPr lang="id-ID" smtClean="0"/>
              <a:t>Pustakawan yang paling lambat naik adalah 14 tahun (karena dibebaskan sementara karena menduduki jabatan struktural).</a:t>
            </a:r>
          </a:p>
          <a:p>
            <a:endParaRPr lang="id-ID"/>
          </a:p>
        </p:txBody>
      </p:sp>
    </p:spTree>
    <p:extLst>
      <p:ext uri="{BB962C8B-B14F-4D97-AF65-F5344CB8AC3E}">
        <p14:creationId xmlns:p14="http://schemas.microsoft.com/office/powerpoint/2010/main" val="1504112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433137"/>
            <a:ext cx="8911687" cy="1471863"/>
          </a:xfrm>
        </p:spPr>
        <p:txBody>
          <a:bodyPr>
            <a:normAutofit fontScale="90000"/>
          </a:bodyPr>
          <a:lstStyle/>
          <a:p>
            <a:r>
              <a:rPr lang="id-ID"/>
              <a:t>Rata-rata angka kredit  yang diusulkan oleh pustakawan dan yang </a:t>
            </a:r>
            <a:r>
              <a:rPr lang="id-ID" smtClean="0"/>
              <a:t>diterima </a:t>
            </a:r>
            <a:r>
              <a:rPr lang="id-ID"/>
              <a:t>oleh Tim Penilai</a:t>
            </a:r>
            <a:br>
              <a:rPr lang="id-ID"/>
            </a:br>
            <a:endParaRPr lang="id-ID"/>
          </a:p>
        </p:txBody>
      </p:sp>
      <p:graphicFrame>
        <p:nvGraphicFramePr>
          <p:cNvPr id="4" name="Table 3"/>
          <p:cNvGraphicFramePr>
            <a:graphicFrameLocks noGrp="1"/>
          </p:cNvGraphicFramePr>
          <p:nvPr>
            <p:extLst>
              <p:ext uri="{D42A27DB-BD31-4B8C-83A1-F6EECF244321}">
                <p14:modId xmlns:p14="http://schemas.microsoft.com/office/powerpoint/2010/main" val="2410716629"/>
              </p:ext>
            </p:extLst>
          </p:nvPr>
        </p:nvGraphicFramePr>
        <p:xfrm>
          <a:off x="2592923" y="2189750"/>
          <a:ext cx="8911688" cy="3952240"/>
        </p:xfrm>
        <a:graphic>
          <a:graphicData uri="http://schemas.openxmlformats.org/drawingml/2006/table">
            <a:tbl>
              <a:tblPr firstRow="1" firstCol="1" bandRow="1"/>
              <a:tblGrid>
                <a:gridCol w="3446930"/>
                <a:gridCol w="1503947"/>
                <a:gridCol w="1576137"/>
                <a:gridCol w="1331075"/>
                <a:gridCol w="1053599"/>
              </a:tblGrid>
              <a:tr h="406400">
                <a:tc rowSpan="2">
                  <a:txBody>
                    <a:bodyPr/>
                    <a:lstStyle/>
                    <a:p>
                      <a:pPr algn="ctr">
                        <a:lnSpc>
                          <a:spcPct val="115000"/>
                        </a:lnSpc>
                        <a:spcAft>
                          <a:spcPts val="0"/>
                        </a:spcAft>
                      </a:pPr>
                      <a:endParaRPr lang="id-ID" sz="2000" b="1"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15000"/>
                        </a:lnSpc>
                        <a:spcAft>
                          <a:spcPts val="0"/>
                        </a:spcAft>
                      </a:pPr>
                      <a:r>
                        <a:rPr lang="id-ID" sz="2000" b="1"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Unsur/Kegiatan </a:t>
                      </a:r>
                      <a:r>
                        <a:rPr lang="id-ID"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Pustakawan</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id-ID"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Angka Kredit Rata-Rata</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rowSpan="2">
                  <a:txBody>
                    <a:bodyPr/>
                    <a:lstStyle/>
                    <a:p>
                      <a:pPr algn="ctr">
                        <a:lnSpc>
                          <a:spcPct val="115000"/>
                        </a:lnSpc>
                        <a:spcAft>
                          <a:spcPts val="0"/>
                        </a:spcAft>
                      </a:pPr>
                      <a:r>
                        <a:rPr lang="id-ID" sz="20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id-ID"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tase</a:t>
                      </a:r>
                      <a:br>
                        <a:rPr lang="id-ID"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id-ID"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Diterima</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endParaRPr lang="id-ID" sz="2000" b="1"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15000"/>
                        </a:lnSpc>
                        <a:spcAft>
                          <a:spcPts val="0"/>
                        </a:spcAft>
                      </a:pPr>
                      <a:r>
                        <a:rPr lang="id-ID" sz="2000" b="1"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id-ID"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tase Ditolak</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2800">
                <a:tc vMerge="1">
                  <a:txBody>
                    <a:bodyPr/>
                    <a:lstStyle/>
                    <a:p>
                      <a:endParaRPr lang="id-ID"/>
                    </a:p>
                  </a:txBody>
                  <a:tcPr/>
                </a:tc>
                <a:tc>
                  <a:txBody>
                    <a:bodyPr/>
                    <a:lstStyle/>
                    <a:p>
                      <a:pPr algn="ctr">
                        <a:lnSpc>
                          <a:spcPct val="115000"/>
                        </a:lnSpc>
                        <a:spcAft>
                          <a:spcPts val="0"/>
                        </a:spcAft>
                      </a:pPr>
                      <a:r>
                        <a:rPr lang="id-ID"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Diusulkan</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id-ID"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Diterima</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id-ID"/>
                    </a:p>
                  </a:txBody>
                  <a:tcPr/>
                </a:tc>
                <a:tc vMerge="1">
                  <a:txBody>
                    <a:bodyPr/>
                    <a:lstStyle/>
                    <a:p>
                      <a:endParaRPr lang="id-ID"/>
                    </a:p>
                  </a:txBody>
                  <a:tcPr/>
                </a:tc>
              </a:tr>
              <a:tr h="406400">
                <a:tc>
                  <a:txBody>
                    <a:bodyPr/>
                    <a:lstStyle/>
                    <a:p>
                      <a:pPr>
                        <a:lnSpc>
                          <a:spcPct val="115000"/>
                        </a:lnSpc>
                        <a:spcAft>
                          <a:spcPts val="0"/>
                        </a:spcAft>
                      </a:pPr>
                      <a:r>
                        <a:rPr lang="id-ID"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Tugas pada jabatan</a:t>
                      </a:r>
                      <a:r>
                        <a:rPr lang="en-GB"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ybs.</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id-ID"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16,622</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id-ID"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11,513</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id-ID"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69,27%</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id-ID"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30,73%</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06400">
                <a:tc>
                  <a:txBody>
                    <a:bodyPr/>
                    <a:lstStyle/>
                    <a:p>
                      <a:pPr>
                        <a:lnSpc>
                          <a:spcPct val="115000"/>
                        </a:lnSpc>
                        <a:spcAft>
                          <a:spcPts val="0"/>
                        </a:spcAft>
                      </a:pPr>
                      <a:r>
                        <a:rPr lang="id-ID"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Tugas limpah</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gn="r">
                        <a:lnSpc>
                          <a:spcPct val="115000"/>
                        </a:lnSpc>
                        <a:spcAft>
                          <a:spcPts val="0"/>
                        </a:spcAft>
                      </a:pPr>
                      <a:r>
                        <a:rPr lang="id-ID"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61,103</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15000"/>
                        </a:lnSpc>
                        <a:spcAft>
                          <a:spcPts val="0"/>
                        </a:spcAft>
                      </a:pPr>
                      <a:r>
                        <a:rPr lang="id-ID"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55,430</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algn="r">
                        <a:lnSpc>
                          <a:spcPct val="115000"/>
                        </a:lnSpc>
                        <a:spcAft>
                          <a:spcPts val="0"/>
                        </a:spcAft>
                      </a:pPr>
                      <a:r>
                        <a:rPr lang="id-ID"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90,72%</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algn="r">
                        <a:lnSpc>
                          <a:spcPct val="115000"/>
                        </a:lnSpc>
                        <a:spcAft>
                          <a:spcPts val="0"/>
                        </a:spcAft>
                      </a:pPr>
                      <a:r>
                        <a:rPr lang="id-ID"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9,28%</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r>
              <a:tr h="406400">
                <a:tc>
                  <a:txBody>
                    <a:bodyPr/>
                    <a:lstStyle/>
                    <a:p>
                      <a:pPr>
                        <a:lnSpc>
                          <a:spcPct val="115000"/>
                        </a:lnSpc>
                        <a:spcAft>
                          <a:spcPts val="0"/>
                        </a:spcAft>
                      </a:pPr>
                      <a:r>
                        <a:rPr lang="id-ID"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Pengembangan profesi</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tcPr>
                </a:tc>
                <a:tc>
                  <a:txBody>
                    <a:bodyPr/>
                    <a:lstStyle/>
                    <a:p>
                      <a:pPr algn="r">
                        <a:lnSpc>
                          <a:spcPct val="115000"/>
                        </a:lnSpc>
                        <a:spcAft>
                          <a:spcPts val="0"/>
                        </a:spcAft>
                      </a:pPr>
                      <a:r>
                        <a:rPr lang="id-ID"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106,302</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id-ID"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73,876</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Aft>
                          <a:spcPts val="0"/>
                        </a:spcAft>
                      </a:pPr>
                      <a:r>
                        <a:rPr lang="id-ID"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69,5%</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Aft>
                          <a:spcPts val="0"/>
                        </a:spcAft>
                      </a:pPr>
                      <a:r>
                        <a:rPr lang="id-ID"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30,50%</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406400">
                <a:tc>
                  <a:txBody>
                    <a:bodyPr/>
                    <a:lstStyle/>
                    <a:p>
                      <a:pPr>
                        <a:lnSpc>
                          <a:spcPct val="115000"/>
                        </a:lnSpc>
                        <a:spcAft>
                          <a:spcPts val="0"/>
                        </a:spcAft>
                      </a:pPr>
                      <a:r>
                        <a:rPr lang="id-ID"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Unsur penunjang</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gn="r">
                        <a:lnSpc>
                          <a:spcPct val="115000"/>
                        </a:lnSpc>
                        <a:spcAft>
                          <a:spcPts val="0"/>
                        </a:spcAft>
                      </a:pPr>
                      <a:r>
                        <a:rPr lang="id-ID"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48,755</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15000"/>
                        </a:lnSpc>
                        <a:spcAft>
                          <a:spcPts val="0"/>
                        </a:spcAft>
                      </a:pPr>
                      <a:r>
                        <a:rPr lang="id-ID"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23,879</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algn="r">
                        <a:lnSpc>
                          <a:spcPct val="115000"/>
                        </a:lnSpc>
                        <a:spcAft>
                          <a:spcPts val="0"/>
                        </a:spcAft>
                      </a:pPr>
                      <a:r>
                        <a:rPr lang="id-ID"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48,98%</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algn="r">
                        <a:lnSpc>
                          <a:spcPct val="115000"/>
                        </a:lnSpc>
                        <a:spcAft>
                          <a:spcPts val="0"/>
                        </a:spcAft>
                      </a:pPr>
                      <a:r>
                        <a:rPr lang="id-ID"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51,02%</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r>
              <a:tr h="406400">
                <a:tc>
                  <a:txBody>
                    <a:bodyPr/>
                    <a:lstStyle/>
                    <a:p>
                      <a:pPr>
                        <a:lnSpc>
                          <a:spcPct val="115000"/>
                        </a:lnSpc>
                        <a:spcAft>
                          <a:spcPts val="0"/>
                        </a:spcAft>
                      </a:pPr>
                      <a:r>
                        <a:rPr lang="id-ID"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unsur utama</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tcPr>
                </a:tc>
                <a:tc>
                  <a:txBody>
                    <a:bodyPr/>
                    <a:lstStyle/>
                    <a:p>
                      <a:pPr algn="r">
                        <a:lnSpc>
                          <a:spcPct val="115000"/>
                        </a:lnSpc>
                        <a:spcAft>
                          <a:spcPts val="0"/>
                        </a:spcAft>
                      </a:pPr>
                      <a:r>
                        <a:rPr lang="id-ID"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184,027</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id-ID"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140,820</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Aft>
                          <a:spcPts val="0"/>
                        </a:spcAft>
                      </a:pPr>
                      <a:r>
                        <a:rPr lang="id-ID"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76,52%</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Aft>
                          <a:spcPts val="0"/>
                        </a:spcAft>
                      </a:pPr>
                      <a:r>
                        <a:rPr lang="id-ID"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23,48%</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406400">
                <a:tc>
                  <a:txBody>
                    <a:bodyPr/>
                    <a:lstStyle/>
                    <a:p>
                      <a:pPr>
                        <a:lnSpc>
                          <a:spcPct val="115000"/>
                        </a:lnSpc>
                        <a:spcAft>
                          <a:spcPts val="0"/>
                        </a:spcAft>
                      </a:pPr>
                      <a:r>
                        <a:rPr lang="id-ID"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unsur utama dan penunjang</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id-ID"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232,782</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id-ID"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164,699</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id-ID"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70,75%</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id-ID"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29,25%</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2730473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5039485"/>
              </p:ext>
            </p:extLst>
          </p:nvPr>
        </p:nvGraphicFramePr>
        <p:xfrm>
          <a:off x="2514600" y="12"/>
          <a:ext cx="8301787" cy="7377948"/>
        </p:xfrm>
        <a:graphic>
          <a:graphicData uri="http://schemas.openxmlformats.org/drawingml/2006/table">
            <a:tbl>
              <a:tblPr firstRow="1" firstCol="1" bandRow="1"/>
              <a:tblGrid>
                <a:gridCol w="618986"/>
                <a:gridCol w="501167"/>
                <a:gridCol w="665585"/>
                <a:gridCol w="665585"/>
                <a:gridCol w="622501"/>
                <a:gridCol w="623382"/>
                <a:gridCol w="623382"/>
                <a:gridCol w="747353"/>
                <a:gridCol w="747353"/>
                <a:gridCol w="872207"/>
                <a:gridCol w="872207"/>
                <a:gridCol w="742079"/>
              </a:tblGrid>
              <a:tr h="244866">
                <a:tc rowSpan="2">
                  <a:txBody>
                    <a:bodyPr/>
                    <a:lstStyle/>
                    <a:p>
                      <a:pPr algn="ctr">
                        <a:lnSpc>
                          <a:spcPct val="115000"/>
                        </a:lnSpc>
                        <a:spcAft>
                          <a:spcPts val="0"/>
                        </a:spcAft>
                      </a:pPr>
                      <a:r>
                        <a:rPr lang="id-ID"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Nomor sampel</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id-ID"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Gol</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id-ID"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Diklat</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gridSpan="2">
                  <a:txBody>
                    <a:bodyPr/>
                    <a:lstStyle/>
                    <a:p>
                      <a:pPr algn="ctr">
                        <a:lnSpc>
                          <a:spcPct val="115000"/>
                        </a:lnSpc>
                        <a:spcAft>
                          <a:spcPts val="0"/>
                        </a:spcAft>
                      </a:pPr>
                      <a:r>
                        <a:rPr lang="id-ID"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Pengorganisasian</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gridSpan="2">
                  <a:txBody>
                    <a:bodyPr/>
                    <a:lstStyle/>
                    <a:p>
                      <a:pPr algn="ctr">
                        <a:lnSpc>
                          <a:spcPct val="115000"/>
                        </a:lnSpc>
                        <a:spcAft>
                          <a:spcPts val="0"/>
                        </a:spcAft>
                      </a:pPr>
                      <a:r>
                        <a:rPr lang="id-ID"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Pemasyarakatan</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gridSpan="2">
                  <a:txBody>
                    <a:bodyPr/>
                    <a:lstStyle/>
                    <a:p>
                      <a:pPr algn="ctr">
                        <a:lnSpc>
                          <a:spcPct val="115000"/>
                        </a:lnSpc>
                        <a:spcAft>
                          <a:spcPts val="0"/>
                        </a:spcAft>
                      </a:pPr>
                      <a:r>
                        <a:rPr lang="id-ID"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Pengkajian</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gridSpan="2">
                  <a:txBody>
                    <a:bodyPr/>
                    <a:lstStyle/>
                    <a:p>
                      <a:pPr algn="ctr">
                        <a:lnSpc>
                          <a:spcPct val="115000"/>
                        </a:lnSpc>
                        <a:spcAft>
                          <a:spcPts val="0"/>
                        </a:spcAft>
                      </a:pPr>
                      <a:r>
                        <a:rPr lang="id-ID"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Pengembangan profesi</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r>
              <a:tr h="178733">
                <a:tc vMerge="1">
                  <a:txBody>
                    <a:bodyPr/>
                    <a:lstStyle/>
                    <a:p>
                      <a:endParaRPr lang="id-ID"/>
                    </a:p>
                  </a:txBody>
                  <a:tcPr/>
                </a:tc>
                <a:tc vMerge="1">
                  <a:txBody>
                    <a:bodyPr/>
                    <a:lstStyle/>
                    <a:p>
                      <a:endParaRPr lang="id-ID"/>
                    </a:p>
                  </a:txBody>
                  <a:tcPr/>
                </a:tc>
                <a:tc>
                  <a:txBody>
                    <a:bodyPr/>
                    <a:lstStyle/>
                    <a:p>
                      <a:pPr algn="ctr">
                        <a:lnSpc>
                          <a:spcPct val="115000"/>
                        </a:lnSpc>
                        <a:spcAft>
                          <a:spcPts val="0"/>
                        </a:spcAft>
                      </a:pPr>
                      <a:r>
                        <a:rPr lang="id-ID"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Jml AK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Jml AK</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Jml AK</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Jml AK</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Jml AK</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a</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0.15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0.22%</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15.75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23.54%</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51.00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76.23%</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a</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1.00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24.49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17.26%</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0.18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0.13%</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29.25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20.61%</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87.00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61.30%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d</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177.00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a</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1.05%</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3.69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3.86%</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91.00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95.10%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c</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3.98%</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2.03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0.85%</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49.27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20.63%</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178.00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74.54%</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a</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1.69%</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0.14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0.09%</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67.32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43.80%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83.63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54.42%</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d</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4.32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2.62%</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53.00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32.16%</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107.50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65.22%</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a</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1.93%</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71.12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68.68%</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1.45%</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28.94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27.94%</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b</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119.00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b</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2.94%</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101.01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74.28%</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0.48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0.35%</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30.50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22.43%</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a</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164.42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90.07%</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18.13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9.93%</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c</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34.73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57.19%</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26.00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42.81%</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a</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63.09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56.53%</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0.19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0.17%</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10.70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9.59%</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36.63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32.82%</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c</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117.36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27.49%</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309.50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72.51%</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a</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52.98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47.56%</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42.57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38.21%</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13.85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12.43%</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a</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1.13%</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116.21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65.90%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1.39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0.79%</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34.00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19.28%</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22.75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12.90%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a</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144.83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89.82%</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16.42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10.18%</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a</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83.94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71.47%</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33.50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28.53%</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a</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4.78%</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84.05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66.95%</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35.50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28.27%</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b</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119.40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b</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122.53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86.58%</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19.00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13.42%</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b</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50.50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34.45%</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96.10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65.55%</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c</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105.96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75.98%</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33.50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24.02%</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c</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0.72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0.58%</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0.16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0.13%</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0.27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0.22%</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122.00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99.06%</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a</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54.57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77.88%</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15.50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22.12%</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a</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0.38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0.47%</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12.44%</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70.00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87.09%</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a</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27.00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11.26%</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0.69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0.29%</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100.56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41.93%</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111.60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46.53%</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a</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148.35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75.27%</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48.75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24.73%</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b</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9.34%</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0.14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0.13%</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0.12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0.11%</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13.50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12.62%</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83.25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77.80%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c</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25.96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47.89%</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28.25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52.11%</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c</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126.00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b</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1.35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1.23%</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0.77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4.94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4.48%</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103.10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93.59%</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b</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2.47%</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82.89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68.27%</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0.27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0.22%</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35.25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29.03%</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solidFill>
                      <a:srgbClr val="F2F2F2"/>
                    </a:solidFill>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a</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51.75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a:noFill/>
                    </a:lnB>
                  </a:tcPr>
                </a:tc>
              </a:tr>
              <a:tr h="178733">
                <a:tc>
                  <a:txBody>
                    <a:bodyPr/>
                    <a:lstStyle/>
                    <a:p>
                      <a:pPr algn="r">
                        <a:lnSpc>
                          <a:spcPct val="115000"/>
                        </a:lnSpc>
                        <a:spcAft>
                          <a:spcPts val="0"/>
                        </a:spcAft>
                      </a:pPr>
                      <a:r>
                        <a:rPr lang="id-ID" sz="11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b</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64.72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65.89%</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33.50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34.11%</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r h="178733">
                <a:tc gridSpan="2">
                  <a:txBody>
                    <a:bodyPr/>
                    <a:lstStyle/>
                    <a:p>
                      <a:pPr algn="r">
                        <a:lnSpc>
                          <a:spcPct val="115000"/>
                        </a:lnSpc>
                        <a:spcAft>
                          <a:spcPts val="0"/>
                        </a:spcAft>
                      </a:pPr>
                      <a:r>
                        <a:rPr lang="id-ID"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Rata-rata</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2.03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w="12700" cap="flat" cmpd="sng" algn="ctr">
                      <a:solidFill>
                        <a:srgbClr val="7F7F7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1.26%</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47.88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35.44%</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0.12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0.09%</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13.81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9.02%</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73.22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54.19%</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36462" marR="36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097159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a:t>Perbandingan kegiatan terkait tupoksi pustakawan </a:t>
            </a:r>
            <a:r>
              <a:rPr lang="id-ID" smtClean="0"/>
              <a:t>dan </a:t>
            </a:r>
            <a:r>
              <a:rPr lang="id-ID"/>
              <a:t>pengembangan profesi</a:t>
            </a:r>
          </a:p>
        </p:txBody>
      </p:sp>
      <p:graphicFrame>
        <p:nvGraphicFramePr>
          <p:cNvPr id="4" name="Table 3"/>
          <p:cNvGraphicFramePr>
            <a:graphicFrameLocks noGrp="1"/>
          </p:cNvGraphicFramePr>
          <p:nvPr>
            <p:extLst>
              <p:ext uri="{D42A27DB-BD31-4B8C-83A1-F6EECF244321}">
                <p14:modId xmlns:p14="http://schemas.microsoft.com/office/powerpoint/2010/main" val="1646775677"/>
              </p:ext>
            </p:extLst>
          </p:nvPr>
        </p:nvGraphicFramePr>
        <p:xfrm>
          <a:off x="2592925" y="2033339"/>
          <a:ext cx="8911686" cy="4150891"/>
        </p:xfrm>
        <a:graphic>
          <a:graphicData uri="http://schemas.openxmlformats.org/drawingml/2006/table">
            <a:tbl>
              <a:tblPr firstRow="1" firstCol="1" bandRow="1"/>
              <a:tblGrid>
                <a:gridCol w="1782338"/>
                <a:gridCol w="1685794"/>
                <a:gridCol w="1878880"/>
                <a:gridCol w="1685794"/>
                <a:gridCol w="1878880"/>
              </a:tblGrid>
              <a:tr h="1556586">
                <a:tc>
                  <a:txBody>
                    <a:bodyPr/>
                    <a:lstStyle/>
                    <a:p>
                      <a:pPr algn="ctr">
                        <a:lnSpc>
                          <a:spcPct val="115000"/>
                        </a:lnSpc>
                        <a:spcAft>
                          <a:spcPts val="0"/>
                        </a:spcAft>
                      </a:pPr>
                      <a:r>
                        <a:rPr lang="id-ID"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Gol</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id-ID"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Kegiatan Terkait Tupoksi Pustakawan</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gridSpan="2">
                  <a:txBody>
                    <a:bodyPr/>
                    <a:lstStyle/>
                    <a:p>
                      <a:pPr algn="ctr">
                        <a:lnSpc>
                          <a:spcPct val="115000"/>
                        </a:lnSpc>
                        <a:spcAft>
                          <a:spcPts val="0"/>
                        </a:spcAft>
                      </a:pPr>
                      <a:r>
                        <a:rPr lang="id-ID"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Pengembangan Profesi</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r>
              <a:tr h="518861">
                <a:tc>
                  <a:txBody>
                    <a:bodyPr/>
                    <a:lstStyle/>
                    <a:p>
                      <a:pPr algn="ctr">
                        <a:lnSpc>
                          <a:spcPct val="115000"/>
                        </a:lnSpc>
                        <a:spcAft>
                          <a:spcPts val="0"/>
                        </a:spcAft>
                      </a:pPr>
                      <a:r>
                        <a:rPr lang="id-ID" sz="28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a:lnSpc>
                          <a:spcPct val="115000"/>
                        </a:lnSpc>
                        <a:spcAft>
                          <a:spcPts val="0"/>
                        </a:spcAft>
                      </a:pPr>
                      <a:r>
                        <a:rPr lang="id-ID"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Jml AK</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a:lnSpc>
                          <a:spcPct val="115000"/>
                        </a:lnSpc>
                        <a:spcAft>
                          <a:spcPts val="0"/>
                        </a:spcAft>
                      </a:pPr>
                      <a:r>
                        <a:rPr lang="id-ID"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a:lnSpc>
                          <a:spcPct val="115000"/>
                        </a:lnSpc>
                        <a:spcAft>
                          <a:spcPts val="0"/>
                        </a:spcAft>
                      </a:pPr>
                      <a:r>
                        <a:rPr lang="id-ID"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Jml AK</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a:lnSpc>
                          <a:spcPct val="115000"/>
                        </a:lnSpc>
                        <a:spcAft>
                          <a:spcPts val="0"/>
                        </a:spcAft>
                      </a:pPr>
                      <a:r>
                        <a:rPr lang="id-ID"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518861">
                <a:tc>
                  <a:txBody>
                    <a:bodyPr/>
                    <a:lstStyle/>
                    <a:p>
                      <a:pPr>
                        <a:lnSpc>
                          <a:spcPct val="115000"/>
                        </a:lnSpc>
                        <a:spcAft>
                          <a:spcPts val="0"/>
                        </a:spcAft>
                      </a:pPr>
                      <a:r>
                        <a:rPr lang="id-ID"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a:t>
                      </a:r>
                      <a:r>
                        <a:rPr lang="en-GB"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tcPr>
                </a:tc>
                <a:tc>
                  <a:txBody>
                    <a:bodyPr/>
                    <a:lstStyle/>
                    <a:p>
                      <a:pPr algn="r">
                        <a:lnSpc>
                          <a:spcPct val="115000"/>
                        </a:lnSpc>
                        <a:spcAft>
                          <a:spcPts val="0"/>
                        </a:spcAft>
                      </a:pPr>
                      <a:r>
                        <a:rPr lang="id-ID"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78.03</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id-ID"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61.92%</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Aft>
                          <a:spcPts val="0"/>
                        </a:spcAft>
                      </a:pPr>
                      <a:r>
                        <a:rPr lang="id-ID"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48.00</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Aft>
                          <a:spcPts val="0"/>
                        </a:spcAft>
                      </a:pPr>
                      <a:r>
                        <a:rPr lang="id-ID"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38.08%</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518861">
                <a:tc>
                  <a:txBody>
                    <a:bodyPr/>
                    <a:lstStyle/>
                    <a:p>
                      <a:pPr>
                        <a:lnSpc>
                          <a:spcPct val="115000"/>
                        </a:lnSpc>
                        <a:spcAft>
                          <a:spcPts val="0"/>
                        </a:spcAft>
                      </a:pPr>
                      <a:r>
                        <a:rPr lang="id-ID"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b</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gn="r">
                        <a:lnSpc>
                          <a:spcPct val="115000"/>
                        </a:lnSpc>
                        <a:spcAft>
                          <a:spcPts val="0"/>
                        </a:spcAft>
                      </a:pPr>
                      <a:r>
                        <a:rPr lang="id-ID"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49.25</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15000"/>
                        </a:lnSpc>
                        <a:spcAft>
                          <a:spcPts val="0"/>
                        </a:spcAft>
                      </a:pPr>
                      <a:r>
                        <a:rPr lang="id-ID"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48.66%</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algn="r">
                        <a:lnSpc>
                          <a:spcPct val="115000"/>
                        </a:lnSpc>
                        <a:spcAft>
                          <a:spcPts val="0"/>
                        </a:spcAft>
                      </a:pPr>
                      <a:r>
                        <a:rPr lang="id-ID"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51.95</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algn="r">
                        <a:lnSpc>
                          <a:spcPct val="115000"/>
                        </a:lnSpc>
                        <a:spcAft>
                          <a:spcPts val="0"/>
                        </a:spcAft>
                      </a:pPr>
                      <a:r>
                        <a:rPr lang="id-ID"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51.34%</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r>
              <a:tr h="518861">
                <a:tc>
                  <a:txBody>
                    <a:bodyPr/>
                    <a:lstStyle/>
                    <a:p>
                      <a:pPr>
                        <a:lnSpc>
                          <a:spcPct val="115000"/>
                        </a:lnSpc>
                        <a:spcAft>
                          <a:spcPts val="0"/>
                        </a:spcAft>
                      </a:pPr>
                      <a:r>
                        <a:rPr lang="id-ID"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c</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tcPr>
                </a:tc>
                <a:tc>
                  <a:txBody>
                    <a:bodyPr/>
                    <a:lstStyle/>
                    <a:p>
                      <a:pPr algn="r">
                        <a:lnSpc>
                          <a:spcPct val="115000"/>
                        </a:lnSpc>
                        <a:spcAft>
                          <a:spcPts val="0"/>
                        </a:spcAft>
                      </a:pPr>
                      <a:r>
                        <a:rPr lang="id-ID"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48.06</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id-ID"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47.27%</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Aft>
                          <a:spcPts val="0"/>
                        </a:spcAft>
                      </a:pPr>
                      <a:r>
                        <a:rPr lang="id-ID"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53.62</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Aft>
                          <a:spcPts val="0"/>
                        </a:spcAft>
                      </a:pPr>
                      <a:r>
                        <a:rPr lang="id-ID"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52.73%</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518861">
                <a:tc>
                  <a:txBody>
                    <a:bodyPr/>
                    <a:lstStyle/>
                    <a:p>
                      <a:pPr>
                        <a:lnSpc>
                          <a:spcPct val="115000"/>
                        </a:lnSpc>
                        <a:spcAft>
                          <a:spcPts val="0"/>
                        </a:spcAft>
                      </a:pPr>
                      <a:r>
                        <a:rPr lang="id-ID"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 d</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id-ID"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28.66</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id-ID"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34.03%</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id-ID"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55.57</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id-ID"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65.97%</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26032503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433137"/>
            <a:ext cx="8911687" cy="1471863"/>
          </a:xfrm>
        </p:spPr>
        <p:txBody>
          <a:bodyPr>
            <a:normAutofit fontScale="90000"/>
          </a:bodyPr>
          <a:lstStyle/>
          <a:p>
            <a:r>
              <a:rPr lang="id-ID"/>
              <a:t>Jumlah kegiatan dan Angka Kredit yang tersedia untuk </a:t>
            </a:r>
            <a:r>
              <a:rPr lang="id-ID" smtClean="0"/>
              <a:t>masing-masing </a:t>
            </a:r>
            <a:r>
              <a:rPr lang="id-ID"/>
              <a:t>jenjang pustakawan tingkat keahlian</a:t>
            </a:r>
          </a:p>
        </p:txBody>
      </p:sp>
      <p:graphicFrame>
        <p:nvGraphicFramePr>
          <p:cNvPr id="4" name="Table 3"/>
          <p:cNvGraphicFramePr>
            <a:graphicFrameLocks noGrp="1"/>
          </p:cNvGraphicFramePr>
          <p:nvPr>
            <p:extLst>
              <p:ext uri="{D42A27DB-BD31-4B8C-83A1-F6EECF244321}">
                <p14:modId xmlns:p14="http://schemas.microsoft.com/office/powerpoint/2010/main" val="3593862021"/>
              </p:ext>
            </p:extLst>
          </p:nvPr>
        </p:nvGraphicFramePr>
        <p:xfrm>
          <a:off x="2592925" y="2165685"/>
          <a:ext cx="8911687" cy="3801980"/>
        </p:xfrm>
        <a:graphic>
          <a:graphicData uri="http://schemas.openxmlformats.org/drawingml/2006/table">
            <a:tbl>
              <a:tblPr firstRow="1" firstCol="1" bandRow="1"/>
              <a:tblGrid>
                <a:gridCol w="4227943"/>
                <a:gridCol w="1603161"/>
                <a:gridCol w="3080583"/>
              </a:tblGrid>
              <a:tr h="1086280">
                <a:tc>
                  <a:txBody>
                    <a:bodyPr/>
                    <a:lstStyle/>
                    <a:p>
                      <a:pPr algn="ctr">
                        <a:lnSpc>
                          <a:spcPct val="115000"/>
                        </a:lnSpc>
                        <a:spcAft>
                          <a:spcPts val="0"/>
                        </a:spcAft>
                      </a:pPr>
                      <a:r>
                        <a:rPr lang="id-ID"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Jenjang Jabatan</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Kegiatan</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AK yang Tersedia</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140">
                <a:tc>
                  <a:txBody>
                    <a:bodyPr/>
                    <a:lstStyle/>
                    <a:p>
                      <a:pPr>
                        <a:lnSpc>
                          <a:spcPct val="115000"/>
                        </a:lnSpc>
                        <a:spcAft>
                          <a:spcPts val="0"/>
                        </a:spcAft>
                      </a:pPr>
                      <a:r>
                        <a:rPr lang="id-ID"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Pustakawan Ahli Utama</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a:lnSpc>
                          <a:spcPct val="115000"/>
                        </a:lnSpc>
                        <a:spcAft>
                          <a:spcPts val="0"/>
                        </a:spcAft>
                      </a:pPr>
                      <a:r>
                        <a:rPr lang="id-ID"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a:lnSpc>
                          <a:spcPct val="115000"/>
                        </a:lnSpc>
                        <a:spcAft>
                          <a:spcPts val="0"/>
                        </a:spcAft>
                      </a:pPr>
                      <a:r>
                        <a:rPr lang="id-ID"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42.58</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543140">
                <a:tc>
                  <a:txBody>
                    <a:bodyPr/>
                    <a:lstStyle/>
                    <a:p>
                      <a:pPr>
                        <a:lnSpc>
                          <a:spcPct val="115000"/>
                        </a:lnSpc>
                        <a:spcAft>
                          <a:spcPts val="0"/>
                        </a:spcAft>
                      </a:pPr>
                      <a:r>
                        <a:rPr lang="id-ID"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Pustakawan Ahli Madya</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tcPr>
                </a:tc>
                <a:tc>
                  <a:txBody>
                    <a:bodyPr/>
                    <a:lstStyle/>
                    <a:p>
                      <a:pPr algn="r">
                        <a:lnSpc>
                          <a:spcPct val="115000"/>
                        </a:lnSpc>
                        <a:spcAft>
                          <a:spcPts val="0"/>
                        </a:spcAft>
                      </a:pPr>
                      <a:r>
                        <a:rPr lang="id-ID"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id-ID"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19.212</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543140">
                <a:tc>
                  <a:txBody>
                    <a:bodyPr/>
                    <a:lstStyle/>
                    <a:p>
                      <a:pPr>
                        <a:lnSpc>
                          <a:spcPct val="115000"/>
                        </a:lnSpc>
                        <a:spcAft>
                          <a:spcPts val="0"/>
                        </a:spcAft>
                      </a:pPr>
                      <a:r>
                        <a:rPr lang="id-ID"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Pustakawan Ahli Muda</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gn="r">
                        <a:lnSpc>
                          <a:spcPct val="115000"/>
                        </a:lnSpc>
                        <a:spcAft>
                          <a:spcPts val="0"/>
                        </a:spcAft>
                      </a:pPr>
                      <a:r>
                        <a:rPr lang="id-ID"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15000"/>
                        </a:lnSpc>
                        <a:spcAft>
                          <a:spcPts val="0"/>
                        </a:spcAft>
                      </a:pPr>
                      <a:r>
                        <a:rPr lang="id-ID"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10.034</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r>
              <a:tr h="543140">
                <a:tc>
                  <a:txBody>
                    <a:bodyPr/>
                    <a:lstStyle/>
                    <a:p>
                      <a:pPr>
                        <a:lnSpc>
                          <a:spcPct val="115000"/>
                        </a:lnSpc>
                        <a:spcAft>
                          <a:spcPts val="0"/>
                        </a:spcAft>
                      </a:pPr>
                      <a:r>
                        <a:rPr lang="id-ID"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Pustakawan Ahli Pertama</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4.567</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543140">
                <a:tc>
                  <a:txBody>
                    <a:bodyPr/>
                    <a:lstStyle/>
                    <a:p>
                      <a:pPr>
                        <a:lnSpc>
                          <a:spcPct val="115000"/>
                        </a:lnSpc>
                        <a:spcAft>
                          <a:spcPts val="0"/>
                        </a:spcAft>
                      </a:pPr>
                      <a:r>
                        <a:rPr lang="id-ID"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id-ID"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id-ID"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76.393</a:t>
                      </a:r>
                      <a:endParaRPr lang="id-ID"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95144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Komposisi AK yang berasal dari kegiatan pengembangan profesi</a:t>
            </a:r>
          </a:p>
        </p:txBody>
      </p:sp>
      <p:graphicFrame>
        <p:nvGraphicFramePr>
          <p:cNvPr id="4" name="Table 3"/>
          <p:cNvGraphicFramePr>
            <a:graphicFrameLocks noGrp="1"/>
          </p:cNvGraphicFramePr>
          <p:nvPr>
            <p:extLst>
              <p:ext uri="{D42A27DB-BD31-4B8C-83A1-F6EECF244321}">
                <p14:modId xmlns:p14="http://schemas.microsoft.com/office/powerpoint/2010/main" val="3061021721"/>
              </p:ext>
            </p:extLst>
          </p:nvPr>
        </p:nvGraphicFramePr>
        <p:xfrm>
          <a:off x="2592924" y="2225841"/>
          <a:ext cx="8911687" cy="3913872"/>
        </p:xfrm>
        <a:graphic>
          <a:graphicData uri="http://schemas.openxmlformats.org/drawingml/2006/table">
            <a:tbl>
              <a:tblPr firstRow="1" firstCol="1" bandRow="1"/>
              <a:tblGrid>
                <a:gridCol w="4957481"/>
                <a:gridCol w="1949686"/>
                <a:gridCol w="2004520"/>
              </a:tblGrid>
              <a:tr h="1086451">
                <a:tc>
                  <a:txBody>
                    <a:bodyPr/>
                    <a:lstStyle/>
                    <a:p>
                      <a:pPr algn="ctr">
                        <a:lnSpc>
                          <a:spcPct val="115000"/>
                        </a:lnSpc>
                        <a:spcAft>
                          <a:spcPts val="0"/>
                        </a:spcAft>
                      </a:pPr>
                      <a:r>
                        <a:rPr lang="id-ID"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Persen A</a:t>
                      </a:r>
                      <a:r>
                        <a:rPr lang="en-GB"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t>
                      </a:r>
                      <a:r>
                        <a:rPr lang="id-ID"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Dari Pengembangan Profesi</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Jumlah Pustakawan</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%-tase</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151">
                <a:tc>
                  <a:txBody>
                    <a:bodyPr/>
                    <a:lstStyle/>
                    <a:p>
                      <a:pPr>
                        <a:lnSpc>
                          <a:spcPct val="115000"/>
                        </a:lnSpc>
                        <a:spcAft>
                          <a:spcPts val="0"/>
                        </a:spcAft>
                      </a:pPr>
                      <a:r>
                        <a:rPr lang="id-ID" sz="24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81 - 100 %</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a:lnSpc>
                          <a:spcPct val="115000"/>
                        </a:lnSpc>
                        <a:spcAft>
                          <a:spcPts val="0"/>
                        </a:spcAft>
                      </a:pPr>
                      <a:r>
                        <a:rPr lang="id-ID"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a:lnSpc>
                          <a:spcPct val="115000"/>
                        </a:lnSpc>
                        <a:spcAft>
                          <a:spcPts val="0"/>
                        </a:spcAft>
                      </a:pPr>
                      <a:r>
                        <a:rPr lang="id-ID"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28.57%</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362151">
                <a:tc>
                  <a:txBody>
                    <a:bodyPr/>
                    <a:lstStyle/>
                    <a:p>
                      <a:pPr>
                        <a:lnSpc>
                          <a:spcPct val="115000"/>
                        </a:lnSpc>
                        <a:spcAft>
                          <a:spcPts val="0"/>
                        </a:spcAft>
                      </a:pPr>
                      <a:r>
                        <a:rPr lang="id-ID" sz="24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61 - 80 %</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tcPr>
                </a:tc>
                <a:tc>
                  <a:txBody>
                    <a:bodyPr/>
                    <a:lstStyle/>
                    <a:p>
                      <a:pPr algn="r">
                        <a:lnSpc>
                          <a:spcPct val="115000"/>
                        </a:lnSpc>
                        <a:spcAft>
                          <a:spcPts val="0"/>
                        </a:spcAft>
                      </a:pPr>
                      <a:r>
                        <a:rPr lang="id-ID"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id-ID"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17.14%</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62151">
                <a:tc>
                  <a:txBody>
                    <a:bodyPr/>
                    <a:lstStyle/>
                    <a:p>
                      <a:pPr>
                        <a:lnSpc>
                          <a:spcPct val="115000"/>
                        </a:lnSpc>
                        <a:spcAft>
                          <a:spcPts val="0"/>
                        </a:spcAft>
                      </a:pPr>
                      <a:r>
                        <a:rPr lang="id-ID" sz="24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41-60 %</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gn="r">
                        <a:lnSpc>
                          <a:spcPct val="115000"/>
                        </a:lnSpc>
                        <a:spcAft>
                          <a:spcPts val="0"/>
                        </a:spcAft>
                      </a:pPr>
                      <a:r>
                        <a:rPr lang="id-ID"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15000"/>
                        </a:lnSpc>
                        <a:spcAft>
                          <a:spcPts val="0"/>
                        </a:spcAft>
                      </a:pPr>
                      <a:r>
                        <a:rPr lang="id-ID"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11.43%</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r>
              <a:tr h="362151">
                <a:tc>
                  <a:txBody>
                    <a:bodyPr/>
                    <a:lstStyle/>
                    <a:p>
                      <a:pPr>
                        <a:lnSpc>
                          <a:spcPct val="115000"/>
                        </a:lnSpc>
                        <a:spcAft>
                          <a:spcPts val="0"/>
                        </a:spcAft>
                      </a:pPr>
                      <a:r>
                        <a:rPr lang="id-ID" sz="24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21 -40 %</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tcPr>
                </a:tc>
                <a:tc>
                  <a:txBody>
                    <a:bodyPr/>
                    <a:lstStyle/>
                    <a:p>
                      <a:pPr algn="r">
                        <a:lnSpc>
                          <a:spcPct val="115000"/>
                        </a:lnSpc>
                        <a:spcAft>
                          <a:spcPts val="0"/>
                        </a:spcAft>
                      </a:pPr>
                      <a:r>
                        <a:rPr lang="id-ID"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id-ID"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28.57%</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62151">
                <a:tc>
                  <a:txBody>
                    <a:bodyPr/>
                    <a:lstStyle/>
                    <a:p>
                      <a:pPr>
                        <a:lnSpc>
                          <a:spcPct val="115000"/>
                        </a:lnSpc>
                        <a:spcAft>
                          <a:spcPts val="0"/>
                        </a:spcAft>
                      </a:pPr>
                      <a:r>
                        <a:rPr lang="id-ID" sz="24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 20 %</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id-ID"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id-ID"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14.29%</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r h="724301">
                <a:tc>
                  <a:txBody>
                    <a:bodyPr/>
                    <a:lstStyle/>
                    <a:p>
                      <a:pPr>
                        <a:lnSpc>
                          <a:spcPct val="115000"/>
                        </a:lnSpc>
                        <a:spcAft>
                          <a:spcPts val="0"/>
                        </a:spcAft>
                      </a:pPr>
                      <a:r>
                        <a:rPr lang="id-ID" sz="2400" b="1"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Jumlah</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100.00%</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12123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23427"/>
          </a:xfrm>
        </p:spPr>
        <p:txBody>
          <a:bodyPr/>
          <a:lstStyle/>
          <a:p>
            <a:r>
              <a:rPr lang="id-ID" smtClean="0"/>
              <a:t>Kesimpulan</a:t>
            </a:r>
            <a:endParaRPr lang="id-ID"/>
          </a:p>
        </p:txBody>
      </p:sp>
      <p:sp>
        <p:nvSpPr>
          <p:cNvPr id="3" name="Content Placeholder 2"/>
          <p:cNvSpPr>
            <a:spLocks noGrp="1"/>
          </p:cNvSpPr>
          <p:nvPr>
            <p:ph idx="1"/>
          </p:nvPr>
        </p:nvSpPr>
        <p:spPr>
          <a:xfrm>
            <a:off x="2589212" y="1443789"/>
            <a:ext cx="8915400" cy="4920916"/>
          </a:xfrm>
        </p:spPr>
        <p:txBody>
          <a:bodyPr>
            <a:normAutofit/>
          </a:bodyPr>
          <a:lstStyle/>
          <a:p>
            <a:r>
              <a:rPr lang="id-ID" smtClean="0"/>
              <a:t>Pustakawan </a:t>
            </a:r>
            <a:r>
              <a:rPr lang="id-ID"/>
              <a:t>dalam mengusulkan DUPAKnya rata-rata setelah menduduki pangkat dan atau jabatan selama 5 </a:t>
            </a:r>
            <a:r>
              <a:rPr lang="id-ID" smtClean="0"/>
              <a:t>tahun.</a:t>
            </a:r>
          </a:p>
          <a:p>
            <a:r>
              <a:rPr lang="id-ID" smtClean="0"/>
              <a:t>Masih </a:t>
            </a:r>
            <a:r>
              <a:rPr lang="id-ID"/>
              <a:t>banyak pustakawan yang mengerjakan kegiatan jabatan di bawahnya yaitu kegiatan tugas limpah dengan perbandingan tugas pada jabatan yang bersangkutan dengan tugas limpah sebesar 21,39% berbanding 78,61%.</a:t>
            </a:r>
          </a:p>
          <a:p>
            <a:r>
              <a:rPr lang="id-ID" smtClean="0"/>
              <a:t>usulan AK </a:t>
            </a:r>
            <a:r>
              <a:rPr lang="id-ID"/>
              <a:t>pustakawan umumnya mengalami </a:t>
            </a:r>
            <a:r>
              <a:rPr lang="id-ID" smtClean="0"/>
              <a:t>pengurangan dengan rata-rata sebesar 29,25</a:t>
            </a:r>
            <a:r>
              <a:rPr lang="id-ID"/>
              <a:t>%. Pengurangan terbesar adalah pada unsur penunjang yaitu sebesar 51,02%</a:t>
            </a:r>
          </a:p>
          <a:p>
            <a:r>
              <a:rPr lang="id-ID" smtClean="0"/>
              <a:t>Komposisi </a:t>
            </a:r>
            <a:r>
              <a:rPr lang="id-ID"/>
              <a:t>AK yang diusulkan oleh pustakawan </a:t>
            </a:r>
            <a:r>
              <a:rPr lang="id-ID" smtClean="0"/>
              <a:t>berturut-turut berasal </a:t>
            </a:r>
            <a:r>
              <a:rPr lang="id-ID"/>
              <a:t>dari pengembangan profesi </a:t>
            </a:r>
            <a:r>
              <a:rPr lang="id-ID" smtClean="0"/>
              <a:t>54,19</a:t>
            </a:r>
            <a:r>
              <a:rPr lang="id-ID"/>
              <a:t>%, </a:t>
            </a:r>
            <a:r>
              <a:rPr lang="id-ID" smtClean="0"/>
              <a:t>Pengorganisasian </a:t>
            </a:r>
            <a:r>
              <a:rPr lang="id-ID"/>
              <a:t>dan pendayagunaan koleksi bahan pustaka/informasi </a:t>
            </a:r>
            <a:r>
              <a:rPr lang="id-ID" smtClean="0"/>
              <a:t>35,44%, pengkajian </a:t>
            </a:r>
            <a:r>
              <a:rPr lang="id-ID"/>
              <a:t>pengembangan perpustakaan, dokumentasi dan informasi </a:t>
            </a:r>
            <a:r>
              <a:rPr lang="id-ID" smtClean="0"/>
              <a:t>13,81</a:t>
            </a:r>
            <a:r>
              <a:rPr lang="id-ID"/>
              <a:t>%, </a:t>
            </a:r>
            <a:r>
              <a:rPr lang="id-ID" smtClean="0"/>
              <a:t>keikutsertaan </a:t>
            </a:r>
            <a:r>
              <a:rPr lang="id-ID"/>
              <a:t>pustakawan dalam diklat kepustakawanan </a:t>
            </a:r>
            <a:r>
              <a:rPr lang="id-ID" smtClean="0"/>
              <a:t>1,26%, </a:t>
            </a:r>
            <a:r>
              <a:rPr lang="id-ID"/>
              <a:t>dan </a:t>
            </a:r>
            <a:r>
              <a:rPr lang="id-ID" smtClean="0"/>
              <a:t>pemasyarakatan </a:t>
            </a:r>
            <a:r>
              <a:rPr lang="id-ID"/>
              <a:t>perpustakaan dokumentasi dan informasi dengan persentase AK sebesar 0,09%.</a:t>
            </a:r>
          </a:p>
          <a:p>
            <a:endParaRPr lang="id-ID"/>
          </a:p>
        </p:txBody>
      </p:sp>
    </p:spTree>
    <p:extLst>
      <p:ext uri="{BB962C8B-B14F-4D97-AF65-F5344CB8AC3E}">
        <p14:creationId xmlns:p14="http://schemas.microsoft.com/office/powerpoint/2010/main" val="3638992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87332"/>
          </a:xfrm>
        </p:spPr>
        <p:txBody>
          <a:bodyPr/>
          <a:lstStyle/>
          <a:p>
            <a:r>
              <a:rPr lang="id-ID"/>
              <a:t>Kesimpulan</a:t>
            </a:r>
          </a:p>
        </p:txBody>
      </p:sp>
      <p:sp>
        <p:nvSpPr>
          <p:cNvPr id="3" name="Content Placeholder 2"/>
          <p:cNvSpPr>
            <a:spLocks noGrp="1"/>
          </p:cNvSpPr>
          <p:nvPr>
            <p:ph idx="1"/>
          </p:nvPr>
        </p:nvSpPr>
        <p:spPr>
          <a:xfrm>
            <a:off x="2589212" y="1419726"/>
            <a:ext cx="8915400" cy="4491496"/>
          </a:xfrm>
        </p:spPr>
        <p:txBody>
          <a:bodyPr/>
          <a:lstStyle/>
          <a:p>
            <a:r>
              <a:rPr lang="id-ID" smtClean="0"/>
              <a:t>Semakin </a:t>
            </a:r>
            <a:r>
              <a:rPr lang="id-ID"/>
              <a:t>tinggi jabatan pustakawan semakin sedikit jumlah kegiatan yang dapat dilakukan, namun semakin besar angka kredit yang tersedia. </a:t>
            </a:r>
            <a:endParaRPr lang="id-ID" smtClean="0"/>
          </a:p>
          <a:p>
            <a:r>
              <a:rPr lang="id-ID" smtClean="0"/>
              <a:t>Besarnya </a:t>
            </a:r>
            <a:r>
              <a:rPr lang="id-ID"/>
              <a:t>angka kredit yang tersedia tersebut belum dimanfaatkan sebesar-besarnya oleh pustakawan, sehingga pustakawan lebih banyak memilih kegiatan pengembangan profesi.</a:t>
            </a:r>
          </a:p>
          <a:p>
            <a:r>
              <a:rPr lang="id-ID" smtClean="0"/>
              <a:t>Angka </a:t>
            </a:r>
            <a:r>
              <a:rPr lang="id-ID"/>
              <a:t>kredit yang berasal dari kegiatan diklat masih banyak yang kosong yang berarti banyak pustakawan yang tidak mendapat kesempatan untuk mengikuti diklat kepustakawanan untuk meningkatkan kompetensinya</a:t>
            </a:r>
            <a:r>
              <a:rPr lang="id-ID" smtClean="0"/>
              <a:t>.</a:t>
            </a:r>
            <a:endParaRPr lang="id-ID"/>
          </a:p>
        </p:txBody>
      </p:sp>
    </p:spTree>
    <p:extLst>
      <p:ext uri="{BB962C8B-B14F-4D97-AF65-F5344CB8AC3E}">
        <p14:creationId xmlns:p14="http://schemas.microsoft.com/office/powerpoint/2010/main" val="562662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Jabatan</a:t>
            </a:r>
            <a:r>
              <a:rPr lang="en-US" dirty="0" smtClean="0"/>
              <a:t> </a:t>
            </a:r>
            <a:r>
              <a:rPr lang="en-US" dirty="0" err="1" smtClean="0"/>
              <a:t>Fungsional</a:t>
            </a:r>
            <a:r>
              <a:rPr lang="en-US" dirty="0" smtClean="0"/>
              <a:t> </a:t>
            </a:r>
            <a:r>
              <a:rPr lang="en-US" dirty="0" err="1" smtClean="0"/>
              <a:t>Pustakawan</a:t>
            </a:r>
            <a:endParaRPr lang="en-US" dirty="0"/>
          </a:p>
        </p:txBody>
      </p:sp>
      <p:sp>
        <p:nvSpPr>
          <p:cNvPr id="3" name="Content Placeholder 2"/>
          <p:cNvSpPr>
            <a:spLocks noGrp="1"/>
          </p:cNvSpPr>
          <p:nvPr>
            <p:ph sz="quarter" idx="1"/>
          </p:nvPr>
        </p:nvSpPr>
        <p:spPr>
          <a:xfrm>
            <a:off x="2589212" y="1395663"/>
            <a:ext cx="8915400" cy="4752474"/>
          </a:xfrm>
        </p:spPr>
        <p:txBody>
          <a:bodyPr>
            <a:normAutofit/>
          </a:bodyPr>
          <a:lstStyle/>
          <a:p>
            <a:r>
              <a:rPr lang="en-US" sz="2400" dirty="0" err="1" smtClean="0"/>
              <a:t>Jabatan</a:t>
            </a:r>
            <a:r>
              <a:rPr lang="en-US" sz="2400" dirty="0" smtClean="0"/>
              <a:t> </a:t>
            </a:r>
            <a:r>
              <a:rPr lang="en-US" sz="2400" dirty="0" err="1"/>
              <a:t>fungsional</a:t>
            </a:r>
            <a:r>
              <a:rPr lang="en-US" sz="2400" dirty="0"/>
              <a:t> </a:t>
            </a:r>
            <a:r>
              <a:rPr lang="en-US" sz="2400" dirty="0" err="1"/>
              <a:t>Pustakawan</a:t>
            </a:r>
            <a:r>
              <a:rPr lang="en-US" sz="2400" dirty="0"/>
              <a:t> </a:t>
            </a:r>
            <a:r>
              <a:rPr lang="en-US" sz="2400" dirty="0" err="1"/>
              <a:t>di</a:t>
            </a:r>
            <a:r>
              <a:rPr lang="en-US" sz="2400" dirty="0"/>
              <a:t> Indonesia </a:t>
            </a:r>
            <a:r>
              <a:rPr lang="en-US" sz="2400" dirty="0" err="1"/>
              <a:t>mulai</a:t>
            </a:r>
            <a:r>
              <a:rPr lang="en-US" sz="2400" dirty="0"/>
              <a:t> </a:t>
            </a:r>
            <a:r>
              <a:rPr lang="en-US" sz="2400" dirty="0" err="1"/>
              <a:t>diterapkan</a:t>
            </a:r>
            <a:r>
              <a:rPr lang="en-US" sz="2400" dirty="0"/>
              <a:t> </a:t>
            </a:r>
            <a:r>
              <a:rPr lang="en-US" sz="2400" dirty="0" err="1"/>
              <a:t>sejak</a:t>
            </a:r>
            <a:r>
              <a:rPr lang="en-US" sz="2400" dirty="0"/>
              <a:t> </a:t>
            </a:r>
            <a:r>
              <a:rPr lang="en-US" sz="2400" dirty="0" err="1"/>
              <a:t>tahun</a:t>
            </a:r>
            <a:r>
              <a:rPr lang="en-US" sz="2400" dirty="0"/>
              <a:t> 1988 </a:t>
            </a:r>
            <a:r>
              <a:rPr lang="en-US" sz="2400" dirty="0" err="1"/>
              <a:t>yaitu</a:t>
            </a:r>
            <a:r>
              <a:rPr lang="en-US" sz="2400" dirty="0"/>
              <a:t> </a:t>
            </a:r>
            <a:r>
              <a:rPr lang="en-US" sz="2400" dirty="0" err="1"/>
              <a:t>dengan</a:t>
            </a:r>
            <a:r>
              <a:rPr lang="en-US" sz="2400" dirty="0"/>
              <a:t> </a:t>
            </a:r>
            <a:r>
              <a:rPr lang="en-US" sz="2400" dirty="0" err="1"/>
              <a:t>terbitnya</a:t>
            </a:r>
            <a:r>
              <a:rPr lang="en-US" sz="2400" dirty="0"/>
              <a:t> </a:t>
            </a:r>
            <a:r>
              <a:rPr lang="en-US" sz="2400" dirty="0" err="1"/>
              <a:t>Keputusan</a:t>
            </a:r>
            <a:r>
              <a:rPr lang="en-US" sz="2400" dirty="0"/>
              <a:t> </a:t>
            </a:r>
            <a:r>
              <a:rPr lang="en-US" sz="2400" dirty="0" err="1"/>
              <a:t>Menteri</a:t>
            </a:r>
            <a:r>
              <a:rPr lang="en-US" sz="2400" dirty="0"/>
              <a:t> </a:t>
            </a:r>
            <a:r>
              <a:rPr lang="en-US" sz="2400" dirty="0" err="1"/>
              <a:t>Pendayagunaan</a:t>
            </a:r>
            <a:r>
              <a:rPr lang="en-US" sz="2400" dirty="0"/>
              <a:t> </a:t>
            </a:r>
            <a:r>
              <a:rPr lang="en-US" sz="2400" dirty="0" err="1"/>
              <a:t>Aparatur</a:t>
            </a:r>
            <a:r>
              <a:rPr lang="en-US" sz="2400" dirty="0"/>
              <a:t> Negara </a:t>
            </a:r>
            <a:r>
              <a:rPr lang="en-US" sz="2400" dirty="0" err="1"/>
              <a:t>nomor</a:t>
            </a:r>
            <a:r>
              <a:rPr lang="en-US" sz="2400" dirty="0"/>
              <a:t> 18/1988. </a:t>
            </a:r>
            <a:r>
              <a:rPr lang="en-US" sz="2400" dirty="0" err="1"/>
              <a:t>Penerapan</a:t>
            </a:r>
            <a:r>
              <a:rPr lang="en-US" sz="2400" dirty="0"/>
              <a:t> </a:t>
            </a:r>
            <a:r>
              <a:rPr lang="en-US" sz="2400" dirty="0" err="1"/>
              <a:t>jabatan</a:t>
            </a:r>
            <a:r>
              <a:rPr lang="en-US" sz="2400" dirty="0"/>
              <a:t> </a:t>
            </a:r>
            <a:r>
              <a:rPr lang="en-US" sz="2400" dirty="0" err="1"/>
              <a:t>fungsional</a:t>
            </a:r>
            <a:r>
              <a:rPr lang="en-US" sz="2400" dirty="0"/>
              <a:t> </a:t>
            </a:r>
            <a:r>
              <a:rPr lang="en-US" sz="2400" dirty="0" err="1"/>
              <a:t>ini</a:t>
            </a:r>
            <a:r>
              <a:rPr lang="en-US" sz="2400" dirty="0"/>
              <a:t> </a:t>
            </a:r>
            <a:r>
              <a:rPr lang="en-US" sz="2400" dirty="0" err="1"/>
              <a:t>merupakan</a:t>
            </a:r>
            <a:r>
              <a:rPr lang="en-US" sz="2400" dirty="0"/>
              <a:t> </a:t>
            </a:r>
            <a:r>
              <a:rPr lang="en-US" sz="2400" dirty="0" err="1"/>
              <a:t>salah</a:t>
            </a:r>
            <a:r>
              <a:rPr lang="en-US" sz="2400" dirty="0"/>
              <a:t> </a:t>
            </a:r>
            <a:r>
              <a:rPr lang="en-US" sz="2400" dirty="0" err="1"/>
              <a:t>satu</a:t>
            </a:r>
            <a:r>
              <a:rPr lang="en-US" sz="2400" dirty="0"/>
              <a:t> </a:t>
            </a:r>
            <a:r>
              <a:rPr lang="en-US" sz="2400" dirty="0" err="1"/>
              <a:t>upaya</a:t>
            </a:r>
            <a:r>
              <a:rPr lang="en-US" sz="2400" dirty="0"/>
              <a:t> </a:t>
            </a:r>
            <a:r>
              <a:rPr lang="en-US" sz="2400" dirty="0" err="1"/>
              <a:t>pemerintah</a:t>
            </a:r>
            <a:r>
              <a:rPr lang="en-US" sz="2400" dirty="0"/>
              <a:t> </a:t>
            </a:r>
            <a:r>
              <a:rPr lang="en-US" sz="2400" dirty="0" err="1"/>
              <a:t>untuk</a:t>
            </a:r>
            <a:r>
              <a:rPr lang="en-US" sz="2400" dirty="0"/>
              <a:t> </a:t>
            </a:r>
            <a:r>
              <a:rPr lang="en-US" sz="2400" dirty="0" err="1"/>
              <a:t>meningkatkan</a:t>
            </a:r>
            <a:r>
              <a:rPr lang="en-US" sz="2400" dirty="0"/>
              <a:t> </a:t>
            </a:r>
            <a:r>
              <a:rPr lang="en-US" sz="2400" dirty="0" err="1"/>
              <a:t>kesejahteraan</a:t>
            </a:r>
            <a:r>
              <a:rPr lang="en-US" sz="2400" dirty="0"/>
              <a:t> </a:t>
            </a:r>
            <a:r>
              <a:rPr lang="en-US" sz="2400" dirty="0" err="1"/>
              <a:t>pegawai</a:t>
            </a:r>
            <a:r>
              <a:rPr lang="en-US" sz="2400" dirty="0"/>
              <a:t> </a:t>
            </a:r>
            <a:r>
              <a:rPr lang="en-US" sz="2400" dirty="0" err="1"/>
              <a:t>sekaligus</a:t>
            </a:r>
            <a:r>
              <a:rPr lang="en-US" sz="2400" dirty="0"/>
              <a:t> </a:t>
            </a:r>
            <a:r>
              <a:rPr lang="en-US" sz="2400" dirty="0" err="1"/>
              <a:t>untuk</a:t>
            </a:r>
            <a:r>
              <a:rPr lang="en-US" sz="2400" dirty="0"/>
              <a:t> </a:t>
            </a:r>
            <a:r>
              <a:rPr lang="en-US" sz="2400" dirty="0" err="1"/>
              <a:t>menetapkan</a:t>
            </a:r>
            <a:r>
              <a:rPr lang="en-US" sz="2400" dirty="0"/>
              <a:t> </a:t>
            </a:r>
            <a:r>
              <a:rPr lang="en-US" sz="2400" dirty="0" err="1"/>
              <a:t>dan</a:t>
            </a:r>
            <a:r>
              <a:rPr lang="en-US" sz="2400" dirty="0"/>
              <a:t> </a:t>
            </a:r>
            <a:r>
              <a:rPr lang="en-US" sz="2400" dirty="0" err="1"/>
              <a:t>mengukur</a:t>
            </a:r>
            <a:r>
              <a:rPr lang="en-US" sz="2400" dirty="0"/>
              <a:t> </a:t>
            </a:r>
            <a:r>
              <a:rPr lang="en-US" sz="2400" dirty="0" err="1"/>
              <a:t>kompetensi</a:t>
            </a:r>
            <a:r>
              <a:rPr lang="en-US" sz="2400" dirty="0"/>
              <a:t> </a:t>
            </a:r>
            <a:r>
              <a:rPr lang="en-US" sz="2400" dirty="0" err="1"/>
              <a:t>pegawai</a:t>
            </a:r>
            <a:r>
              <a:rPr lang="en-US" sz="2400" dirty="0"/>
              <a:t> </a:t>
            </a:r>
            <a:r>
              <a:rPr lang="en-US" sz="2400" dirty="0" err="1"/>
              <a:t>perpustakaan</a:t>
            </a:r>
            <a:r>
              <a:rPr lang="en-US" sz="2400" dirty="0"/>
              <a:t> </a:t>
            </a:r>
            <a:r>
              <a:rPr lang="en-US" sz="2400" dirty="0" err="1"/>
              <a:t>melalui</a:t>
            </a:r>
            <a:r>
              <a:rPr lang="en-US" sz="2400" dirty="0"/>
              <a:t> </a:t>
            </a:r>
            <a:r>
              <a:rPr lang="en-US" sz="2400" dirty="0" err="1"/>
              <a:t>sistem</a:t>
            </a:r>
            <a:r>
              <a:rPr lang="en-US" sz="2400" dirty="0"/>
              <a:t> </a:t>
            </a:r>
            <a:r>
              <a:rPr lang="en-US" sz="2400" dirty="0" err="1"/>
              <a:t>penilaian</a:t>
            </a:r>
            <a:r>
              <a:rPr lang="en-US" sz="2400" dirty="0"/>
              <a:t> </a:t>
            </a:r>
            <a:r>
              <a:rPr lang="en-US" sz="2400" err="1"/>
              <a:t>pelaksanaan</a:t>
            </a:r>
            <a:r>
              <a:rPr lang="en-US" sz="2400"/>
              <a:t> </a:t>
            </a:r>
            <a:r>
              <a:rPr lang="en-US" sz="2400" smtClean="0"/>
              <a:t>pekerjaan.</a:t>
            </a:r>
          </a:p>
        </p:txBody>
      </p:sp>
    </p:spTree>
    <p:extLst>
      <p:ext uri="{BB962C8B-B14F-4D97-AF65-F5344CB8AC3E}">
        <p14:creationId xmlns:p14="http://schemas.microsoft.com/office/powerpoint/2010/main" val="740483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75301"/>
          </a:xfrm>
        </p:spPr>
        <p:txBody>
          <a:bodyPr/>
          <a:lstStyle/>
          <a:p>
            <a:r>
              <a:rPr lang="id-ID" smtClean="0"/>
              <a:t>Saran</a:t>
            </a:r>
            <a:endParaRPr lang="id-ID"/>
          </a:p>
        </p:txBody>
      </p:sp>
      <p:sp>
        <p:nvSpPr>
          <p:cNvPr id="3" name="Content Placeholder 2"/>
          <p:cNvSpPr>
            <a:spLocks noGrp="1"/>
          </p:cNvSpPr>
          <p:nvPr>
            <p:ph idx="1"/>
          </p:nvPr>
        </p:nvSpPr>
        <p:spPr>
          <a:xfrm>
            <a:off x="2589212" y="1395663"/>
            <a:ext cx="8915400" cy="4515559"/>
          </a:xfrm>
        </p:spPr>
        <p:txBody>
          <a:bodyPr/>
          <a:lstStyle/>
          <a:p>
            <a:r>
              <a:rPr lang="id-ID" smtClean="0"/>
              <a:t>Perlu </a:t>
            </a:r>
            <a:r>
              <a:rPr lang="id-ID"/>
              <a:t>adanya peraturan agar kegiatan pustakawan tidak hanya berasal dari pengembangan profesi saja, namun harus ada perimbangan angka kredit yang diperoleh dari kegiatan yang menjadi tugas pokok pustakawan tersebut dengan angka kredit yang berasal dari kegiatan pengembangan profesi. Bahkan jika dimungkinkan adanya pembatasan angka kredit yang berasal dari pengembangan profesi.</a:t>
            </a:r>
          </a:p>
          <a:p>
            <a:r>
              <a:rPr lang="id-ID" smtClean="0"/>
              <a:t>Untuk </a:t>
            </a:r>
            <a:r>
              <a:rPr lang="id-ID"/>
              <a:t>meningkatkan kompetensi pustakawan hendaknya pemerintah baik melalui Perpusnas RI maupun melalui instansi tempat pustakawan tersebut berkarir dapat mengalokasikan anggaran rutin yang lebih besar untuk mengikutsertakan pustakawan pada kegiatan diklat baik yang diadakan oleh Perpustakaan Nasional maupun yang diadakan oleh lembaga lain.</a:t>
            </a:r>
          </a:p>
          <a:p>
            <a:endParaRPr lang="id-ID"/>
          </a:p>
        </p:txBody>
      </p:sp>
    </p:spTree>
    <p:extLst>
      <p:ext uri="{BB962C8B-B14F-4D97-AF65-F5344CB8AC3E}">
        <p14:creationId xmlns:p14="http://schemas.microsoft.com/office/powerpoint/2010/main" val="1954885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Saran</a:t>
            </a:r>
            <a:endParaRPr lang="id-ID"/>
          </a:p>
        </p:txBody>
      </p:sp>
      <p:sp>
        <p:nvSpPr>
          <p:cNvPr id="3" name="Content Placeholder 2"/>
          <p:cNvSpPr>
            <a:spLocks noGrp="1"/>
          </p:cNvSpPr>
          <p:nvPr>
            <p:ph idx="1"/>
          </p:nvPr>
        </p:nvSpPr>
        <p:spPr>
          <a:xfrm>
            <a:off x="2589212" y="1515979"/>
            <a:ext cx="8915400" cy="4395243"/>
          </a:xfrm>
        </p:spPr>
        <p:txBody>
          <a:bodyPr/>
          <a:lstStyle/>
          <a:p>
            <a:r>
              <a:rPr lang="id-ID" smtClean="0"/>
              <a:t>Untuk meningkatkan profesionalisme pustakawan yang karyanya dapat langsung dinikmati oleh pengguna perpustakaan, hendaknya pustakawan dapat melakukan kajian-kajian yang berorientasi kepada kebutuhan informasi pengguna perpustakaan.</a:t>
            </a:r>
            <a:endParaRPr lang="id-ID"/>
          </a:p>
        </p:txBody>
      </p:sp>
      <p:graphicFrame>
        <p:nvGraphicFramePr>
          <p:cNvPr id="4" name="Object 3"/>
          <p:cNvGraphicFramePr>
            <a:graphicFrameLocks noChangeAspect="1"/>
          </p:cNvGraphicFramePr>
          <p:nvPr>
            <p:extLst>
              <p:ext uri="{D42A27DB-BD31-4B8C-83A1-F6EECF244321}">
                <p14:modId xmlns:p14="http://schemas.microsoft.com/office/powerpoint/2010/main" val="2604299075"/>
              </p:ext>
            </p:extLst>
          </p:nvPr>
        </p:nvGraphicFramePr>
        <p:xfrm>
          <a:off x="1235074" y="2796870"/>
          <a:ext cx="3758031" cy="2652728"/>
        </p:xfrm>
        <a:graphic>
          <a:graphicData uri="http://schemas.openxmlformats.org/presentationml/2006/ole">
            <mc:AlternateContent xmlns:mc="http://schemas.openxmlformats.org/markup-compatibility/2006">
              <mc:Choice xmlns:v="urn:schemas-microsoft-com:vml" Requires="v">
                <p:oleObj spid="_x0000_s1026" name="Acrobat Document" r:id="rId3" imgW="5667219" imgH="4000104" progId="AcroExch.Document.7">
                  <p:embed/>
                </p:oleObj>
              </mc:Choice>
              <mc:Fallback>
                <p:oleObj name="Acrobat Document" r:id="rId3" imgW="5667219" imgH="4000104" progId="AcroExch.Document.7">
                  <p:embed/>
                  <p:pic>
                    <p:nvPicPr>
                      <p:cNvPr id="0" name=""/>
                      <p:cNvPicPr/>
                      <p:nvPr/>
                    </p:nvPicPr>
                    <p:blipFill>
                      <a:blip r:embed="rId4"/>
                      <a:stretch>
                        <a:fillRect/>
                      </a:stretch>
                    </p:blipFill>
                    <p:spPr>
                      <a:xfrm>
                        <a:off x="1235074" y="2796870"/>
                        <a:ext cx="3758031" cy="265272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88749112"/>
              </p:ext>
            </p:extLst>
          </p:nvPr>
        </p:nvGraphicFramePr>
        <p:xfrm>
          <a:off x="7046912" y="2796869"/>
          <a:ext cx="3979322" cy="2808933"/>
        </p:xfrm>
        <a:graphic>
          <a:graphicData uri="http://schemas.openxmlformats.org/presentationml/2006/ole">
            <mc:AlternateContent xmlns:mc="http://schemas.openxmlformats.org/markup-compatibility/2006">
              <mc:Choice xmlns:v="urn:schemas-microsoft-com:vml" Requires="v">
                <p:oleObj spid="_x0000_s1027" name="Acrobat Document" r:id="rId5" imgW="5667219" imgH="4000104" progId="AcroExch.Document.7">
                  <p:embed/>
                </p:oleObj>
              </mc:Choice>
              <mc:Fallback>
                <p:oleObj name="Acrobat Document" r:id="rId5" imgW="5667219" imgH="4000104" progId="AcroExch.Document.7">
                  <p:embed/>
                  <p:pic>
                    <p:nvPicPr>
                      <p:cNvPr id="0" name=""/>
                      <p:cNvPicPr/>
                      <p:nvPr/>
                    </p:nvPicPr>
                    <p:blipFill>
                      <a:blip r:embed="rId6"/>
                      <a:stretch>
                        <a:fillRect/>
                      </a:stretch>
                    </p:blipFill>
                    <p:spPr>
                      <a:xfrm>
                        <a:off x="7046912" y="2796869"/>
                        <a:ext cx="3979322" cy="280893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16072506"/>
              </p:ext>
            </p:extLst>
          </p:nvPr>
        </p:nvGraphicFramePr>
        <p:xfrm>
          <a:off x="4150685" y="4274440"/>
          <a:ext cx="4178339" cy="2350316"/>
        </p:xfrm>
        <a:graphic>
          <a:graphicData uri="http://schemas.openxmlformats.org/presentationml/2006/ole">
            <mc:AlternateContent xmlns:mc="http://schemas.openxmlformats.org/markup-compatibility/2006">
              <mc:Choice xmlns:v="urn:schemas-microsoft-com:vml" Requires="v">
                <p:oleObj spid="_x0000_s1028" name="Acrobat Document" r:id="rId7" imgW="9143596" imgH="5143474" progId="AcroExch.Document.7">
                  <p:embed/>
                </p:oleObj>
              </mc:Choice>
              <mc:Fallback>
                <p:oleObj name="Acrobat Document" r:id="rId7" imgW="9143596" imgH="5143474" progId="AcroExch.Document.7">
                  <p:embed/>
                  <p:pic>
                    <p:nvPicPr>
                      <p:cNvPr id="0" name=""/>
                      <p:cNvPicPr/>
                      <p:nvPr/>
                    </p:nvPicPr>
                    <p:blipFill>
                      <a:blip r:embed="rId8"/>
                      <a:stretch>
                        <a:fillRect/>
                      </a:stretch>
                    </p:blipFill>
                    <p:spPr>
                      <a:xfrm>
                        <a:off x="4150685" y="4274440"/>
                        <a:ext cx="4178339" cy="2350316"/>
                      </a:xfrm>
                      <a:prstGeom prst="rect">
                        <a:avLst/>
                      </a:prstGeom>
                    </p:spPr>
                  </p:pic>
                </p:oleObj>
              </mc:Fallback>
            </mc:AlternateContent>
          </a:graphicData>
        </a:graphic>
      </p:graphicFrame>
    </p:spTree>
    <p:extLst>
      <p:ext uri="{BB962C8B-B14F-4D97-AF65-F5344CB8AC3E}">
        <p14:creationId xmlns:p14="http://schemas.microsoft.com/office/powerpoint/2010/main" val="3514736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Terima kasih</a:t>
            </a:r>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3833754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1828800" y="2590800"/>
            <a:ext cx="8229600" cy="1143000"/>
          </a:xfrm>
        </p:spPr>
        <p:txBody>
          <a:bodyPr/>
          <a:lstStyle/>
          <a:p>
            <a:r>
              <a:rPr lang="en-US" sz="5400"/>
              <a:t>Q &amp; A</a:t>
            </a:r>
          </a:p>
        </p:txBody>
      </p:sp>
    </p:spTree>
    <p:extLst>
      <p:ext uri="{BB962C8B-B14F-4D97-AF65-F5344CB8AC3E}">
        <p14:creationId xmlns:p14="http://schemas.microsoft.com/office/powerpoint/2010/main" val="37095736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id-ID"/>
          </a:p>
        </p:txBody>
      </p:sp>
      <p:sp>
        <p:nvSpPr>
          <p:cNvPr id="4" name="Content Placeholder 3"/>
          <p:cNvSpPr>
            <a:spLocks noGrp="1"/>
          </p:cNvSpPr>
          <p:nvPr>
            <p:ph idx="1"/>
          </p:nvPr>
        </p:nvSpPr>
        <p:spPr/>
        <p:txBody>
          <a:bodyPr/>
          <a:lstStyle/>
          <a:p>
            <a:r>
              <a:rPr lang="en-GB" smtClean="0"/>
              <a:t>Jflsdjl </a:t>
            </a:r>
            <a:endParaRPr lang="id-ID"/>
          </a:p>
        </p:txBody>
      </p:sp>
    </p:spTree>
    <p:extLst>
      <p:ext uri="{BB962C8B-B14F-4D97-AF65-F5344CB8AC3E}">
        <p14:creationId xmlns:p14="http://schemas.microsoft.com/office/powerpoint/2010/main" val="2057100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Jabatan</a:t>
            </a:r>
            <a:r>
              <a:rPr lang="en-US" dirty="0" smtClean="0"/>
              <a:t> </a:t>
            </a:r>
            <a:r>
              <a:rPr lang="en-US" dirty="0" err="1" smtClean="0"/>
              <a:t>Fungsional</a:t>
            </a:r>
            <a:r>
              <a:rPr lang="en-US" dirty="0" smtClean="0"/>
              <a:t> </a:t>
            </a:r>
            <a:r>
              <a:rPr lang="en-US" dirty="0" err="1" smtClean="0"/>
              <a:t>Pustakawan</a:t>
            </a:r>
            <a:endParaRPr lang="en-US" dirty="0"/>
          </a:p>
        </p:txBody>
      </p:sp>
      <p:sp>
        <p:nvSpPr>
          <p:cNvPr id="3" name="Content Placeholder 2"/>
          <p:cNvSpPr>
            <a:spLocks noGrp="1"/>
          </p:cNvSpPr>
          <p:nvPr>
            <p:ph sz="quarter" idx="1"/>
          </p:nvPr>
        </p:nvSpPr>
        <p:spPr>
          <a:xfrm>
            <a:off x="2589212" y="1395663"/>
            <a:ext cx="8915400" cy="4752474"/>
          </a:xfrm>
        </p:spPr>
        <p:txBody>
          <a:bodyPr>
            <a:normAutofit/>
          </a:bodyPr>
          <a:lstStyle/>
          <a:p>
            <a:r>
              <a:rPr lang="en-US" sz="2400" smtClean="0"/>
              <a:t>Jenjang </a:t>
            </a:r>
            <a:r>
              <a:rPr lang="en-US" sz="2400"/>
              <a:t>jabatan diukur berdasarkan kompetensi yang dimilikinya yang dicerminkan dengan nilai kredit kumulatif yang dicapai oleh pegawai yang bersangkutan. Dengan demikian maka seseorang yang menduduki jabatan tertentu ia telah memiliki kompetensi untuk jabatan </a:t>
            </a:r>
            <a:r>
              <a:rPr lang="en-US" sz="2400" smtClean="0"/>
              <a:t>tersebut.</a:t>
            </a:r>
          </a:p>
          <a:p>
            <a:r>
              <a:rPr lang="en-US" sz="2400"/>
              <a:t>Dalam perjalanannya Keputusan Menteri PAN tersebut sudah mengalami beberapa kali revisi sejak SK Menpan 18/1988 yang direvisi menjadi SK Menpan nomor 33/1998, kemudian direvisi kembali menjadi SK Menpan 132/2002. Terakhir direvisi kembali menjadi Permenpan nomor 9 tahun 2014</a:t>
            </a:r>
            <a:r>
              <a:rPr lang="en-US" sz="2400" smtClean="0"/>
              <a:t>.</a:t>
            </a:r>
            <a:endParaRPr lang="en-US" sz="2400"/>
          </a:p>
        </p:txBody>
      </p:sp>
    </p:spTree>
    <p:extLst>
      <p:ext uri="{BB962C8B-B14F-4D97-AF65-F5344CB8AC3E}">
        <p14:creationId xmlns:p14="http://schemas.microsoft.com/office/powerpoint/2010/main" val="3781060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Jenjang Jabatan Pustakawan</a:t>
            </a:r>
            <a:endParaRPr lang="id-ID"/>
          </a:p>
        </p:txBody>
      </p:sp>
      <p:sp>
        <p:nvSpPr>
          <p:cNvPr id="3" name="Content Placeholder 2"/>
          <p:cNvSpPr>
            <a:spLocks noGrp="1"/>
          </p:cNvSpPr>
          <p:nvPr>
            <p:ph idx="1"/>
          </p:nvPr>
        </p:nvSpPr>
        <p:spPr>
          <a:xfrm>
            <a:off x="2589212" y="1467853"/>
            <a:ext cx="8915400" cy="4443369"/>
          </a:xfrm>
        </p:spPr>
        <p:txBody>
          <a:bodyPr>
            <a:normAutofit/>
          </a:bodyPr>
          <a:lstStyle/>
          <a:p>
            <a:pPr marL="0" indent="0">
              <a:buNone/>
            </a:pPr>
            <a:r>
              <a:rPr lang="en-GB" sz="2800" smtClean="0"/>
              <a:t>Jabatan Fungsional Pustakawan terdiri dari:</a:t>
            </a:r>
          </a:p>
          <a:p>
            <a:r>
              <a:rPr lang="en-GB" sz="2800" smtClean="0"/>
              <a:t>Pustakawan tingkat Keterampilan</a:t>
            </a:r>
          </a:p>
          <a:p>
            <a:r>
              <a:rPr lang="en-GB" sz="2800" smtClean="0"/>
              <a:t>Pustakawan tingkat Keahlian</a:t>
            </a:r>
            <a:endParaRPr lang="id-ID" sz="2800"/>
          </a:p>
        </p:txBody>
      </p:sp>
    </p:spTree>
    <p:extLst>
      <p:ext uri="{BB962C8B-B14F-4D97-AF65-F5344CB8AC3E}">
        <p14:creationId xmlns:p14="http://schemas.microsoft.com/office/powerpoint/2010/main" val="769976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Jenjang Pustakawan tingkat Keterampilan</a:t>
            </a:r>
            <a:endParaRPr lang="en-US"/>
          </a:p>
        </p:txBody>
      </p:sp>
      <p:sp>
        <p:nvSpPr>
          <p:cNvPr id="3" name="Content Placeholder 2"/>
          <p:cNvSpPr>
            <a:spLocks noGrp="1"/>
          </p:cNvSpPr>
          <p:nvPr>
            <p:ph sz="quarter" idx="1"/>
          </p:nvPr>
        </p:nvSpPr>
        <p:spPr/>
        <p:txBody>
          <a:bodyPr>
            <a:normAutofit/>
          </a:bodyPr>
          <a:lstStyle/>
          <a:p>
            <a:r>
              <a:rPr lang="id-ID" sz="2400" smtClean="0"/>
              <a:t>Jabatan </a:t>
            </a:r>
            <a:r>
              <a:rPr lang="id-ID" sz="2400"/>
              <a:t>Fungsional Pustakawan </a:t>
            </a:r>
            <a:r>
              <a:rPr lang="en-GB" sz="2400"/>
              <a:t>K</a:t>
            </a:r>
            <a:r>
              <a:rPr lang="en-GB" sz="2400" smtClean="0"/>
              <a:t>et</a:t>
            </a:r>
            <a:r>
              <a:rPr lang="id-ID" sz="2400" smtClean="0"/>
              <a:t>erampil</a:t>
            </a:r>
            <a:r>
              <a:rPr lang="en-GB" sz="2400" smtClean="0"/>
              <a:t>an</a:t>
            </a:r>
            <a:r>
              <a:rPr lang="id-ID" sz="2400" smtClean="0"/>
              <a:t> </a:t>
            </a:r>
            <a:r>
              <a:rPr lang="id-ID" sz="2400"/>
              <a:t>adalah </a:t>
            </a:r>
            <a:r>
              <a:rPr lang="id-ID" sz="2400" smtClean="0"/>
              <a:t>Jabatan</a:t>
            </a:r>
            <a:r>
              <a:rPr lang="en-GB" sz="2400" smtClean="0"/>
              <a:t> </a:t>
            </a:r>
            <a:r>
              <a:rPr lang="sv-SE" sz="2400" smtClean="0"/>
              <a:t>Fungsional </a:t>
            </a:r>
            <a:r>
              <a:rPr lang="sv-SE" sz="2400"/>
              <a:t>Pustakawan Pelaksana </a:t>
            </a:r>
            <a:r>
              <a:rPr lang="sv-SE" sz="2400" smtClean="0"/>
              <a:t>dengan </a:t>
            </a:r>
            <a:r>
              <a:rPr lang="en-US" sz="2400" smtClean="0"/>
              <a:t>dasar </a:t>
            </a:r>
            <a:r>
              <a:rPr lang="en-US" sz="2400"/>
              <a:t>pendidikan untuk pengangkatan pertama kali serendah-rendahnya </a:t>
            </a:r>
            <a:r>
              <a:rPr lang="en-US" sz="2400" smtClean="0"/>
              <a:t>diploma 2 bidang </a:t>
            </a:r>
            <a:r>
              <a:rPr lang="en-US" sz="2400"/>
              <a:t>perpustakaan, dokumentasi dan informasi atau </a:t>
            </a:r>
            <a:r>
              <a:rPr lang="en-US" sz="2400" smtClean="0"/>
              <a:t>diploma 2 lain </a:t>
            </a:r>
            <a:r>
              <a:rPr lang="en-US" sz="2400"/>
              <a:t>yang disetarakan</a:t>
            </a:r>
            <a:r>
              <a:rPr lang="en-US" sz="2400" smtClean="0"/>
              <a:t>.</a:t>
            </a:r>
            <a:endParaRPr lang="sv-SE" sz="2400"/>
          </a:p>
        </p:txBody>
      </p:sp>
    </p:spTree>
    <p:extLst>
      <p:ext uri="{BB962C8B-B14F-4D97-AF65-F5344CB8AC3E}">
        <p14:creationId xmlns:p14="http://schemas.microsoft.com/office/powerpoint/2010/main" val="3559580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Pustakawan</a:t>
            </a:r>
            <a:r>
              <a:rPr lang="en-US" smtClean="0"/>
              <a:t> Tingkat Kerampilan</a:t>
            </a:r>
            <a:endParaRPr lang="en-US" dirty="0"/>
          </a:p>
        </p:txBody>
      </p:sp>
      <p:sp>
        <p:nvSpPr>
          <p:cNvPr id="3" name="Content Placeholder 2"/>
          <p:cNvSpPr>
            <a:spLocks noGrp="1"/>
          </p:cNvSpPr>
          <p:nvPr>
            <p:ph sz="quarter" idx="1"/>
          </p:nvPr>
        </p:nvSpPr>
        <p:spPr>
          <a:xfrm>
            <a:off x="2009273" y="1347537"/>
            <a:ext cx="10010273" cy="4920916"/>
          </a:xfrm>
        </p:spPr>
        <p:txBody>
          <a:bodyPr>
            <a:noAutofit/>
          </a:bodyPr>
          <a:lstStyle/>
          <a:p>
            <a:pPr marL="0" indent="0">
              <a:buNone/>
            </a:pPr>
            <a:r>
              <a:rPr lang="en-US" sz="2400" smtClean="0">
                <a:solidFill>
                  <a:schemeClr val="tx1"/>
                </a:solidFill>
              </a:rPr>
              <a:t>Terdiri dari:</a:t>
            </a:r>
          </a:p>
          <a:p>
            <a:r>
              <a:rPr lang="en-US" sz="2400" smtClean="0">
                <a:solidFill>
                  <a:schemeClr val="tx1"/>
                </a:solidFill>
              </a:rPr>
              <a:t>Pustakawan Terampil, </a:t>
            </a:r>
            <a:r>
              <a:rPr lang="en-US" sz="2400" dirty="0" err="1">
                <a:solidFill>
                  <a:schemeClr val="tx1"/>
                </a:solidFill>
              </a:rPr>
              <a:t>adalah</a:t>
            </a:r>
            <a:r>
              <a:rPr lang="en-US" sz="2400" dirty="0">
                <a:solidFill>
                  <a:schemeClr val="tx1"/>
                </a:solidFill>
              </a:rPr>
              <a:t> </a:t>
            </a:r>
            <a:r>
              <a:rPr lang="en-US" sz="2400" dirty="0" err="1">
                <a:solidFill>
                  <a:schemeClr val="tx1"/>
                </a:solidFill>
              </a:rPr>
              <a:t>pustakawan</a:t>
            </a:r>
            <a:r>
              <a:rPr lang="en-US" sz="2400" dirty="0">
                <a:solidFill>
                  <a:schemeClr val="tx1"/>
                </a:solidFill>
              </a:rPr>
              <a:t> yang </a:t>
            </a:r>
            <a:r>
              <a:rPr lang="en-US" sz="2400" dirty="0" err="1">
                <a:solidFill>
                  <a:schemeClr val="tx1"/>
                </a:solidFill>
              </a:rPr>
              <a:t>menduduki</a:t>
            </a:r>
            <a:r>
              <a:rPr lang="en-US" sz="2400" dirty="0">
                <a:solidFill>
                  <a:schemeClr val="tx1"/>
                </a:solidFill>
              </a:rPr>
              <a:t> </a:t>
            </a:r>
            <a:r>
              <a:rPr lang="en-US" sz="2400" dirty="0" err="1">
                <a:solidFill>
                  <a:schemeClr val="tx1"/>
                </a:solidFill>
              </a:rPr>
              <a:t>Pangkat</a:t>
            </a:r>
            <a:r>
              <a:rPr lang="en-US" sz="2400" dirty="0">
                <a:solidFill>
                  <a:schemeClr val="tx1"/>
                </a:solidFill>
              </a:rPr>
              <a:t>/</a:t>
            </a:r>
            <a:r>
              <a:rPr lang="en-US" sz="2400" dirty="0" err="1">
                <a:solidFill>
                  <a:schemeClr val="tx1"/>
                </a:solidFill>
              </a:rPr>
              <a:t>Gol</a:t>
            </a:r>
            <a:r>
              <a:rPr lang="en-US" sz="2400" dirty="0">
                <a:solidFill>
                  <a:schemeClr val="tx1"/>
                </a:solidFill>
              </a:rPr>
              <a:t>. </a:t>
            </a:r>
            <a:r>
              <a:rPr lang="en-US" sz="2400" dirty="0" err="1">
                <a:solidFill>
                  <a:schemeClr val="tx1"/>
                </a:solidFill>
              </a:rPr>
              <a:t>Ruang</a:t>
            </a:r>
            <a:r>
              <a:rPr lang="en-US" sz="2400" dirty="0">
                <a:solidFill>
                  <a:schemeClr val="tx1"/>
                </a:solidFill>
              </a:rPr>
              <a:t> </a:t>
            </a:r>
            <a:r>
              <a:rPr lang="en-US" sz="2400" dirty="0" err="1">
                <a:solidFill>
                  <a:schemeClr val="tx1"/>
                </a:solidFill>
              </a:rPr>
              <a:t>Pengatur</a:t>
            </a:r>
            <a:r>
              <a:rPr lang="en-US" sz="2400" dirty="0">
                <a:solidFill>
                  <a:schemeClr val="tx1"/>
                </a:solidFill>
              </a:rPr>
              <a:t> </a:t>
            </a:r>
            <a:r>
              <a:rPr lang="en-US" sz="2400" dirty="0" err="1">
                <a:solidFill>
                  <a:schemeClr val="tx1"/>
                </a:solidFill>
              </a:rPr>
              <a:t>Muda</a:t>
            </a:r>
            <a:r>
              <a:rPr lang="en-US" sz="2400" dirty="0">
                <a:solidFill>
                  <a:schemeClr val="tx1"/>
                </a:solidFill>
              </a:rPr>
              <a:t> </a:t>
            </a:r>
            <a:r>
              <a:rPr lang="en-US" sz="2400" dirty="0" err="1">
                <a:solidFill>
                  <a:schemeClr val="tx1"/>
                </a:solidFill>
              </a:rPr>
              <a:t>Tk.I</a:t>
            </a:r>
            <a:r>
              <a:rPr lang="en-US" sz="2400" dirty="0">
                <a:solidFill>
                  <a:schemeClr val="tx1"/>
                </a:solidFill>
              </a:rPr>
              <a:t> / II/b </a:t>
            </a:r>
            <a:r>
              <a:rPr lang="en-US" sz="2400" dirty="0" err="1">
                <a:solidFill>
                  <a:schemeClr val="tx1"/>
                </a:solidFill>
              </a:rPr>
              <a:t>sampai</a:t>
            </a:r>
            <a:r>
              <a:rPr lang="en-US" sz="2400" dirty="0">
                <a:solidFill>
                  <a:schemeClr val="tx1"/>
                </a:solidFill>
              </a:rPr>
              <a:t> </a:t>
            </a:r>
            <a:r>
              <a:rPr lang="en-US" sz="2400" dirty="0" err="1">
                <a:solidFill>
                  <a:schemeClr val="tx1"/>
                </a:solidFill>
              </a:rPr>
              <a:t>dengan</a:t>
            </a:r>
            <a:r>
              <a:rPr lang="en-US" sz="2400" dirty="0">
                <a:solidFill>
                  <a:schemeClr val="tx1"/>
                </a:solidFill>
              </a:rPr>
              <a:t> </a:t>
            </a:r>
            <a:r>
              <a:rPr lang="en-US" sz="2400" dirty="0" err="1">
                <a:solidFill>
                  <a:schemeClr val="tx1"/>
                </a:solidFill>
              </a:rPr>
              <a:t>pustakawan</a:t>
            </a:r>
            <a:r>
              <a:rPr lang="en-US" sz="2400" dirty="0">
                <a:solidFill>
                  <a:schemeClr val="tx1"/>
                </a:solidFill>
              </a:rPr>
              <a:t> yang </a:t>
            </a:r>
            <a:r>
              <a:rPr lang="en-US" sz="2400" dirty="0" err="1">
                <a:solidFill>
                  <a:schemeClr val="tx1"/>
                </a:solidFill>
              </a:rPr>
              <a:t>menduduki</a:t>
            </a:r>
            <a:r>
              <a:rPr lang="en-US" sz="2400" dirty="0">
                <a:solidFill>
                  <a:schemeClr val="tx1"/>
                </a:solidFill>
              </a:rPr>
              <a:t> </a:t>
            </a:r>
            <a:r>
              <a:rPr lang="en-US" sz="2400" dirty="0" err="1">
                <a:solidFill>
                  <a:schemeClr val="tx1"/>
                </a:solidFill>
              </a:rPr>
              <a:t>Pangkat</a:t>
            </a:r>
            <a:r>
              <a:rPr lang="en-US" sz="2400" dirty="0">
                <a:solidFill>
                  <a:schemeClr val="tx1"/>
                </a:solidFill>
              </a:rPr>
              <a:t>/</a:t>
            </a:r>
            <a:r>
              <a:rPr lang="en-US" sz="2400" dirty="0" err="1">
                <a:solidFill>
                  <a:schemeClr val="tx1"/>
                </a:solidFill>
              </a:rPr>
              <a:t>Gol.Ruang</a:t>
            </a:r>
            <a:r>
              <a:rPr lang="en-US" sz="2400" dirty="0">
                <a:solidFill>
                  <a:schemeClr val="tx1"/>
                </a:solidFill>
              </a:rPr>
              <a:t> </a:t>
            </a:r>
            <a:r>
              <a:rPr lang="en-US" sz="2400" dirty="0" err="1">
                <a:solidFill>
                  <a:schemeClr val="tx1"/>
                </a:solidFill>
              </a:rPr>
              <a:t>Pengatur</a:t>
            </a:r>
            <a:r>
              <a:rPr lang="en-US" sz="2400" dirty="0">
                <a:solidFill>
                  <a:schemeClr val="tx1"/>
                </a:solidFill>
              </a:rPr>
              <a:t> II/c;</a:t>
            </a:r>
          </a:p>
          <a:p>
            <a:r>
              <a:rPr lang="en-US" sz="2400" smtClean="0">
                <a:solidFill>
                  <a:schemeClr val="tx1"/>
                </a:solidFill>
              </a:rPr>
              <a:t>Pustakawan Mahir, </a:t>
            </a:r>
            <a:r>
              <a:rPr lang="en-US" sz="2400" dirty="0" err="1">
                <a:solidFill>
                  <a:schemeClr val="tx1"/>
                </a:solidFill>
              </a:rPr>
              <a:t>adalah</a:t>
            </a:r>
            <a:r>
              <a:rPr lang="en-US" sz="2400" dirty="0">
                <a:solidFill>
                  <a:schemeClr val="tx1"/>
                </a:solidFill>
              </a:rPr>
              <a:t> </a:t>
            </a:r>
            <a:r>
              <a:rPr lang="en-US" sz="2400" dirty="0" err="1">
                <a:solidFill>
                  <a:schemeClr val="tx1"/>
                </a:solidFill>
              </a:rPr>
              <a:t>pustakawan</a:t>
            </a:r>
            <a:r>
              <a:rPr lang="en-US" sz="2400" dirty="0">
                <a:solidFill>
                  <a:schemeClr val="tx1"/>
                </a:solidFill>
              </a:rPr>
              <a:t> yang </a:t>
            </a:r>
            <a:r>
              <a:rPr lang="en-US" sz="2400" dirty="0" err="1">
                <a:solidFill>
                  <a:schemeClr val="tx1"/>
                </a:solidFill>
              </a:rPr>
              <a:t>menduduki</a:t>
            </a:r>
            <a:r>
              <a:rPr lang="en-US" sz="2400" dirty="0">
                <a:solidFill>
                  <a:schemeClr val="tx1"/>
                </a:solidFill>
              </a:rPr>
              <a:t> </a:t>
            </a:r>
            <a:r>
              <a:rPr lang="en-US" sz="2400" dirty="0" err="1">
                <a:solidFill>
                  <a:schemeClr val="tx1"/>
                </a:solidFill>
              </a:rPr>
              <a:t>Pangkat</a:t>
            </a:r>
            <a:r>
              <a:rPr lang="en-US" sz="2400" dirty="0">
                <a:solidFill>
                  <a:schemeClr val="tx1"/>
                </a:solidFill>
              </a:rPr>
              <a:t>/</a:t>
            </a:r>
            <a:r>
              <a:rPr lang="en-US" sz="2400" dirty="0" err="1">
                <a:solidFill>
                  <a:schemeClr val="tx1"/>
                </a:solidFill>
              </a:rPr>
              <a:t>Gol.Ruang</a:t>
            </a:r>
            <a:r>
              <a:rPr lang="en-US" sz="2400" dirty="0">
                <a:solidFill>
                  <a:schemeClr val="tx1"/>
                </a:solidFill>
              </a:rPr>
              <a:t> </a:t>
            </a:r>
            <a:r>
              <a:rPr lang="en-US" sz="2400" dirty="0" err="1">
                <a:solidFill>
                  <a:schemeClr val="tx1"/>
                </a:solidFill>
              </a:rPr>
              <a:t>Pengatur</a:t>
            </a:r>
            <a:r>
              <a:rPr lang="en-US" sz="2400" dirty="0">
                <a:solidFill>
                  <a:schemeClr val="tx1"/>
                </a:solidFill>
              </a:rPr>
              <a:t> </a:t>
            </a:r>
            <a:r>
              <a:rPr lang="en-US" sz="2400" dirty="0" err="1">
                <a:solidFill>
                  <a:schemeClr val="tx1"/>
                </a:solidFill>
              </a:rPr>
              <a:t>Tk.I</a:t>
            </a:r>
            <a:r>
              <a:rPr lang="en-US" sz="2400" dirty="0">
                <a:solidFill>
                  <a:schemeClr val="tx1"/>
                </a:solidFill>
              </a:rPr>
              <a:t> / II/d </a:t>
            </a:r>
            <a:r>
              <a:rPr lang="en-US" sz="2400" dirty="0" err="1">
                <a:solidFill>
                  <a:schemeClr val="tx1"/>
                </a:solidFill>
              </a:rPr>
              <a:t>sampai</a:t>
            </a:r>
            <a:r>
              <a:rPr lang="en-US" sz="2400" dirty="0">
                <a:solidFill>
                  <a:schemeClr val="tx1"/>
                </a:solidFill>
              </a:rPr>
              <a:t> </a:t>
            </a:r>
            <a:r>
              <a:rPr lang="en-US" sz="2400" dirty="0" err="1">
                <a:solidFill>
                  <a:schemeClr val="tx1"/>
                </a:solidFill>
              </a:rPr>
              <a:t>dengan</a:t>
            </a:r>
            <a:r>
              <a:rPr lang="en-US" sz="2400" dirty="0">
                <a:solidFill>
                  <a:schemeClr val="tx1"/>
                </a:solidFill>
              </a:rPr>
              <a:t> </a:t>
            </a:r>
            <a:r>
              <a:rPr lang="en-US" sz="2400" dirty="0" err="1">
                <a:solidFill>
                  <a:schemeClr val="tx1"/>
                </a:solidFill>
              </a:rPr>
              <a:t>pustakawan</a:t>
            </a:r>
            <a:r>
              <a:rPr lang="en-US" sz="2400" dirty="0">
                <a:solidFill>
                  <a:schemeClr val="tx1"/>
                </a:solidFill>
              </a:rPr>
              <a:t> yang </a:t>
            </a:r>
            <a:r>
              <a:rPr lang="en-US" sz="2400" dirty="0" err="1">
                <a:solidFill>
                  <a:schemeClr val="tx1"/>
                </a:solidFill>
              </a:rPr>
              <a:t>menduduki</a:t>
            </a:r>
            <a:r>
              <a:rPr lang="en-US" sz="2400" dirty="0">
                <a:solidFill>
                  <a:schemeClr val="tx1"/>
                </a:solidFill>
              </a:rPr>
              <a:t> </a:t>
            </a:r>
            <a:r>
              <a:rPr lang="en-US" sz="2400" dirty="0" err="1">
                <a:solidFill>
                  <a:schemeClr val="tx1"/>
                </a:solidFill>
              </a:rPr>
              <a:t>Pangkat</a:t>
            </a:r>
            <a:r>
              <a:rPr lang="en-US" sz="2400" dirty="0">
                <a:solidFill>
                  <a:schemeClr val="tx1"/>
                </a:solidFill>
              </a:rPr>
              <a:t>/</a:t>
            </a:r>
            <a:r>
              <a:rPr lang="en-US" sz="2400" dirty="0" err="1">
                <a:solidFill>
                  <a:schemeClr val="tx1"/>
                </a:solidFill>
              </a:rPr>
              <a:t>Gol.Ruang</a:t>
            </a:r>
            <a:r>
              <a:rPr lang="en-US" sz="2400" dirty="0">
                <a:solidFill>
                  <a:schemeClr val="tx1"/>
                </a:solidFill>
              </a:rPr>
              <a:t> </a:t>
            </a:r>
            <a:r>
              <a:rPr lang="en-US" sz="2400" dirty="0" err="1">
                <a:solidFill>
                  <a:schemeClr val="tx1"/>
                </a:solidFill>
              </a:rPr>
              <a:t>Penata</a:t>
            </a:r>
            <a:r>
              <a:rPr lang="en-US" sz="2400" dirty="0">
                <a:solidFill>
                  <a:schemeClr val="tx1"/>
                </a:solidFill>
              </a:rPr>
              <a:t> </a:t>
            </a:r>
            <a:r>
              <a:rPr lang="en-US" sz="2400" dirty="0" err="1">
                <a:solidFill>
                  <a:schemeClr val="tx1"/>
                </a:solidFill>
              </a:rPr>
              <a:t>Muda</a:t>
            </a:r>
            <a:r>
              <a:rPr lang="en-US" sz="2400" dirty="0">
                <a:solidFill>
                  <a:schemeClr val="tx1"/>
                </a:solidFill>
              </a:rPr>
              <a:t> </a:t>
            </a:r>
            <a:r>
              <a:rPr lang="en-US" sz="2400" dirty="0" err="1">
                <a:solidFill>
                  <a:schemeClr val="tx1"/>
                </a:solidFill>
              </a:rPr>
              <a:t>Tk.I</a:t>
            </a:r>
            <a:r>
              <a:rPr lang="en-US" sz="2400" dirty="0">
                <a:solidFill>
                  <a:schemeClr val="tx1"/>
                </a:solidFill>
              </a:rPr>
              <a:t>/III/b;</a:t>
            </a:r>
          </a:p>
          <a:p>
            <a:r>
              <a:rPr lang="en-US" sz="2400" dirty="0" err="1">
                <a:solidFill>
                  <a:schemeClr val="tx1"/>
                </a:solidFill>
              </a:rPr>
              <a:t>Pustakawan</a:t>
            </a:r>
            <a:r>
              <a:rPr lang="en-US" sz="2400" dirty="0">
                <a:solidFill>
                  <a:schemeClr val="tx1"/>
                </a:solidFill>
              </a:rPr>
              <a:t> </a:t>
            </a:r>
            <a:r>
              <a:rPr lang="en-US" sz="2400" dirty="0" err="1">
                <a:solidFill>
                  <a:schemeClr val="tx1"/>
                </a:solidFill>
              </a:rPr>
              <a:t>Penyelia</a:t>
            </a:r>
            <a:r>
              <a:rPr lang="en-US" sz="2400" dirty="0">
                <a:solidFill>
                  <a:schemeClr val="tx1"/>
                </a:solidFill>
              </a:rPr>
              <a:t>, </a:t>
            </a:r>
            <a:r>
              <a:rPr lang="en-US" sz="2400" dirty="0" err="1">
                <a:solidFill>
                  <a:schemeClr val="tx1"/>
                </a:solidFill>
              </a:rPr>
              <a:t>adalah</a:t>
            </a:r>
            <a:r>
              <a:rPr lang="en-US" sz="2400" dirty="0">
                <a:solidFill>
                  <a:schemeClr val="tx1"/>
                </a:solidFill>
              </a:rPr>
              <a:t> </a:t>
            </a:r>
            <a:r>
              <a:rPr lang="en-US" sz="2400" dirty="0" err="1">
                <a:solidFill>
                  <a:schemeClr val="tx1"/>
                </a:solidFill>
              </a:rPr>
              <a:t>pustakawan</a:t>
            </a:r>
            <a:r>
              <a:rPr lang="en-US" sz="2400" dirty="0">
                <a:solidFill>
                  <a:schemeClr val="tx1"/>
                </a:solidFill>
              </a:rPr>
              <a:t> yang </a:t>
            </a:r>
            <a:r>
              <a:rPr lang="en-US" sz="2400" dirty="0" err="1">
                <a:solidFill>
                  <a:schemeClr val="tx1"/>
                </a:solidFill>
              </a:rPr>
              <a:t>menduduki</a:t>
            </a:r>
            <a:r>
              <a:rPr lang="en-US" sz="2400" dirty="0">
                <a:solidFill>
                  <a:schemeClr val="tx1"/>
                </a:solidFill>
              </a:rPr>
              <a:t> </a:t>
            </a:r>
            <a:r>
              <a:rPr lang="en-US" sz="2400" dirty="0" err="1">
                <a:solidFill>
                  <a:schemeClr val="tx1"/>
                </a:solidFill>
              </a:rPr>
              <a:t>Pangkat</a:t>
            </a:r>
            <a:r>
              <a:rPr lang="en-US" sz="2400" dirty="0">
                <a:solidFill>
                  <a:schemeClr val="tx1"/>
                </a:solidFill>
              </a:rPr>
              <a:t>/</a:t>
            </a:r>
            <a:r>
              <a:rPr lang="en-US" sz="2400" dirty="0" err="1">
                <a:solidFill>
                  <a:schemeClr val="tx1"/>
                </a:solidFill>
              </a:rPr>
              <a:t>Gol.Ruang</a:t>
            </a:r>
            <a:r>
              <a:rPr lang="en-US" sz="2400" dirty="0">
                <a:solidFill>
                  <a:schemeClr val="tx1"/>
                </a:solidFill>
              </a:rPr>
              <a:t> </a:t>
            </a:r>
            <a:r>
              <a:rPr lang="en-US" sz="2400" dirty="0" err="1">
                <a:solidFill>
                  <a:schemeClr val="tx1"/>
                </a:solidFill>
              </a:rPr>
              <a:t>Penata</a:t>
            </a:r>
            <a:r>
              <a:rPr lang="en-US" sz="2400" dirty="0">
                <a:solidFill>
                  <a:schemeClr val="tx1"/>
                </a:solidFill>
              </a:rPr>
              <a:t> III/c </a:t>
            </a:r>
            <a:r>
              <a:rPr lang="en-US" sz="2400" dirty="0" err="1">
                <a:solidFill>
                  <a:schemeClr val="tx1"/>
                </a:solidFill>
              </a:rPr>
              <a:t>sampai</a:t>
            </a:r>
            <a:r>
              <a:rPr lang="en-US" sz="2400" dirty="0">
                <a:solidFill>
                  <a:schemeClr val="tx1"/>
                </a:solidFill>
              </a:rPr>
              <a:t> </a:t>
            </a:r>
            <a:r>
              <a:rPr lang="en-US" sz="2400" dirty="0" err="1">
                <a:solidFill>
                  <a:schemeClr val="tx1"/>
                </a:solidFill>
              </a:rPr>
              <a:t>dengan</a:t>
            </a:r>
            <a:r>
              <a:rPr lang="en-US" sz="2400" dirty="0">
                <a:solidFill>
                  <a:schemeClr val="tx1"/>
                </a:solidFill>
              </a:rPr>
              <a:t> </a:t>
            </a:r>
            <a:r>
              <a:rPr lang="en-US" sz="2400" dirty="0" err="1">
                <a:solidFill>
                  <a:schemeClr val="tx1"/>
                </a:solidFill>
              </a:rPr>
              <a:t>Pustakawan</a:t>
            </a:r>
            <a:r>
              <a:rPr lang="en-US" sz="2400" dirty="0">
                <a:solidFill>
                  <a:schemeClr val="tx1"/>
                </a:solidFill>
              </a:rPr>
              <a:t> yang </a:t>
            </a:r>
            <a:r>
              <a:rPr lang="en-US" sz="2400" dirty="0" err="1">
                <a:solidFill>
                  <a:schemeClr val="tx1"/>
                </a:solidFill>
              </a:rPr>
              <a:t>menduduki</a:t>
            </a:r>
            <a:r>
              <a:rPr lang="en-US" sz="2400" dirty="0">
                <a:solidFill>
                  <a:schemeClr val="tx1"/>
                </a:solidFill>
              </a:rPr>
              <a:t> </a:t>
            </a:r>
            <a:r>
              <a:rPr lang="en-US" sz="2400" dirty="0" err="1">
                <a:solidFill>
                  <a:schemeClr val="tx1"/>
                </a:solidFill>
              </a:rPr>
              <a:t>Pangkat</a:t>
            </a:r>
            <a:r>
              <a:rPr lang="en-US" sz="2400" dirty="0">
                <a:solidFill>
                  <a:schemeClr val="tx1"/>
                </a:solidFill>
              </a:rPr>
              <a:t>/</a:t>
            </a:r>
            <a:r>
              <a:rPr lang="en-US" sz="2400" dirty="0" err="1">
                <a:solidFill>
                  <a:schemeClr val="tx1"/>
                </a:solidFill>
              </a:rPr>
              <a:t>Gol.Ruang</a:t>
            </a:r>
            <a:r>
              <a:rPr lang="en-US" sz="2400" dirty="0">
                <a:solidFill>
                  <a:schemeClr val="tx1"/>
                </a:solidFill>
              </a:rPr>
              <a:t> </a:t>
            </a:r>
            <a:r>
              <a:rPr lang="en-US" sz="2400" dirty="0" err="1">
                <a:solidFill>
                  <a:schemeClr val="tx1"/>
                </a:solidFill>
              </a:rPr>
              <a:t>Penata</a:t>
            </a:r>
            <a:r>
              <a:rPr lang="en-US" sz="2400" dirty="0">
                <a:solidFill>
                  <a:schemeClr val="tx1"/>
                </a:solidFill>
              </a:rPr>
              <a:t> </a:t>
            </a:r>
            <a:r>
              <a:rPr lang="en-US" sz="2400" dirty="0" err="1">
                <a:solidFill>
                  <a:schemeClr val="tx1"/>
                </a:solidFill>
              </a:rPr>
              <a:t>Tk.I</a:t>
            </a:r>
            <a:r>
              <a:rPr lang="en-US" sz="2400" dirty="0">
                <a:solidFill>
                  <a:schemeClr val="tx1"/>
                </a:solidFill>
              </a:rPr>
              <a:t>/</a:t>
            </a:r>
            <a:r>
              <a:rPr lang="en-US" sz="2400" dirty="0" err="1">
                <a:solidFill>
                  <a:schemeClr val="tx1"/>
                </a:solidFill>
              </a:rPr>
              <a:t>IIId</a:t>
            </a:r>
            <a:r>
              <a:rPr lang="en-US" sz="2400" dirty="0">
                <a:solidFill>
                  <a:schemeClr val="tx1"/>
                </a:solidFill>
              </a:rPr>
              <a:t>.</a:t>
            </a:r>
          </a:p>
        </p:txBody>
      </p:sp>
    </p:spTree>
    <p:extLst>
      <p:ext uri="{BB962C8B-B14F-4D97-AF65-F5344CB8AC3E}">
        <p14:creationId xmlns:p14="http://schemas.microsoft.com/office/powerpoint/2010/main" val="1690372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Jenjang Pustakawan tingkat Keahlian</a:t>
            </a:r>
            <a:endParaRPr lang="en-US"/>
          </a:p>
        </p:txBody>
      </p:sp>
      <p:sp>
        <p:nvSpPr>
          <p:cNvPr id="3" name="Content Placeholder 2"/>
          <p:cNvSpPr>
            <a:spLocks noGrp="1"/>
          </p:cNvSpPr>
          <p:nvPr>
            <p:ph sz="quarter" idx="1"/>
          </p:nvPr>
        </p:nvSpPr>
        <p:spPr>
          <a:xfrm>
            <a:off x="2589212" y="1600200"/>
            <a:ext cx="8915400" cy="4311022"/>
          </a:xfrm>
        </p:spPr>
        <p:txBody>
          <a:bodyPr>
            <a:normAutofit/>
          </a:bodyPr>
          <a:lstStyle/>
          <a:p>
            <a:r>
              <a:rPr lang="en-US" sz="2800" dirty="0" err="1"/>
              <a:t>Pustakawan</a:t>
            </a:r>
            <a:r>
              <a:rPr lang="en-US" sz="2800" dirty="0"/>
              <a:t> </a:t>
            </a:r>
            <a:r>
              <a:rPr lang="en-US" sz="2800"/>
              <a:t>Tingkat </a:t>
            </a:r>
            <a:r>
              <a:rPr lang="en-US" sz="2800" smtClean="0"/>
              <a:t>Keahlian </a:t>
            </a:r>
            <a:r>
              <a:rPr lang="en-US" sz="2800" dirty="0" err="1"/>
              <a:t>adalah</a:t>
            </a:r>
            <a:r>
              <a:rPr lang="en-US" sz="2800" dirty="0"/>
              <a:t> </a:t>
            </a:r>
            <a:r>
              <a:rPr lang="en-US" sz="2800" dirty="0" err="1"/>
              <a:t>pustakawan</a:t>
            </a:r>
            <a:r>
              <a:rPr lang="en-US" sz="2800" dirty="0"/>
              <a:t> yang </a:t>
            </a:r>
            <a:r>
              <a:rPr lang="en-US" sz="2800" dirty="0" err="1"/>
              <a:t>memiliki</a:t>
            </a:r>
            <a:r>
              <a:rPr lang="en-US" sz="2800" dirty="0"/>
              <a:t>  </a:t>
            </a:r>
            <a:r>
              <a:rPr lang="en-US" sz="2800" dirty="0" err="1"/>
              <a:t>dasar</a:t>
            </a:r>
            <a:r>
              <a:rPr lang="en-US" sz="2800" dirty="0"/>
              <a:t> </a:t>
            </a:r>
            <a:r>
              <a:rPr lang="en-US" sz="2800" dirty="0" err="1"/>
              <a:t>pendidikan</a:t>
            </a:r>
            <a:r>
              <a:rPr lang="en-US" sz="2800" dirty="0"/>
              <a:t> </a:t>
            </a:r>
            <a:r>
              <a:rPr lang="en-US" sz="2800" dirty="0" err="1"/>
              <a:t>untuk</a:t>
            </a:r>
            <a:r>
              <a:rPr lang="en-US" sz="2800" dirty="0"/>
              <a:t> </a:t>
            </a:r>
            <a:r>
              <a:rPr lang="en-US" sz="2800" dirty="0" err="1"/>
              <a:t>pengangkatan</a:t>
            </a:r>
            <a:r>
              <a:rPr lang="en-US" sz="2800" dirty="0"/>
              <a:t> </a:t>
            </a:r>
            <a:r>
              <a:rPr lang="en-US" sz="2800" dirty="0" err="1"/>
              <a:t>pertama</a:t>
            </a:r>
            <a:r>
              <a:rPr lang="en-US" sz="2800" dirty="0"/>
              <a:t> kali </a:t>
            </a:r>
            <a:r>
              <a:rPr lang="en-US" sz="2800" dirty="0" err="1"/>
              <a:t>serendah-rendahnya</a:t>
            </a:r>
            <a:r>
              <a:rPr lang="en-US" sz="2800" dirty="0"/>
              <a:t> </a:t>
            </a:r>
            <a:r>
              <a:rPr lang="en-US" sz="2800" dirty="0" err="1"/>
              <a:t>sarjana</a:t>
            </a:r>
            <a:r>
              <a:rPr lang="en-US" sz="2800" dirty="0"/>
              <a:t> </a:t>
            </a:r>
            <a:r>
              <a:rPr lang="en-US" sz="2800" dirty="0" err="1"/>
              <a:t>perpustakaan</a:t>
            </a:r>
            <a:r>
              <a:rPr lang="en-US" sz="2800" dirty="0"/>
              <a:t>, </a:t>
            </a:r>
            <a:r>
              <a:rPr lang="en-US" sz="2800" dirty="0" err="1"/>
              <a:t>dokumentasi</a:t>
            </a:r>
            <a:r>
              <a:rPr lang="en-US" sz="2800" dirty="0"/>
              <a:t> </a:t>
            </a:r>
            <a:r>
              <a:rPr lang="en-US" sz="2800" dirty="0" err="1"/>
              <a:t>dan</a:t>
            </a:r>
            <a:r>
              <a:rPr lang="en-US" sz="2800" dirty="0"/>
              <a:t> </a:t>
            </a:r>
            <a:r>
              <a:rPr lang="en-US" sz="2800" dirty="0" err="1"/>
              <a:t>informasi</a:t>
            </a:r>
            <a:r>
              <a:rPr lang="en-US" sz="2800" dirty="0"/>
              <a:t> </a:t>
            </a:r>
            <a:r>
              <a:rPr lang="en-US" sz="2800" dirty="0" err="1"/>
              <a:t>atau</a:t>
            </a:r>
            <a:r>
              <a:rPr lang="en-US" sz="2800" dirty="0"/>
              <a:t> </a:t>
            </a:r>
            <a:r>
              <a:rPr lang="en-US" sz="2800" dirty="0" err="1"/>
              <a:t>sarjana</a:t>
            </a:r>
            <a:r>
              <a:rPr lang="en-US" sz="2800" dirty="0"/>
              <a:t> lain yang </a:t>
            </a:r>
            <a:r>
              <a:rPr lang="en-US" sz="2800" dirty="0" err="1"/>
              <a:t>disetarakan</a:t>
            </a:r>
            <a:r>
              <a:rPr lang="en-US" sz="2800" dirty="0"/>
              <a:t>.</a:t>
            </a:r>
          </a:p>
        </p:txBody>
      </p:sp>
    </p:spTree>
    <p:extLst>
      <p:ext uri="{BB962C8B-B14F-4D97-AF65-F5344CB8AC3E}">
        <p14:creationId xmlns:p14="http://schemas.microsoft.com/office/powerpoint/2010/main" val="2235434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Pustakawan</a:t>
            </a:r>
            <a:r>
              <a:rPr lang="en-US" smtClean="0"/>
              <a:t> tingkat Keahlian</a:t>
            </a:r>
            <a:endParaRPr lang="en-US" dirty="0"/>
          </a:p>
        </p:txBody>
      </p:sp>
      <p:sp>
        <p:nvSpPr>
          <p:cNvPr id="3" name="Content Placeholder 2"/>
          <p:cNvSpPr>
            <a:spLocks noGrp="1"/>
          </p:cNvSpPr>
          <p:nvPr>
            <p:ph sz="quarter" idx="1"/>
          </p:nvPr>
        </p:nvSpPr>
        <p:spPr>
          <a:xfrm>
            <a:off x="2589212" y="1431758"/>
            <a:ext cx="8915400" cy="4479464"/>
          </a:xfrm>
        </p:spPr>
        <p:txBody>
          <a:bodyPr>
            <a:normAutofit/>
          </a:bodyPr>
          <a:lstStyle/>
          <a:p>
            <a:pPr marL="0" lvl="0" indent="0">
              <a:buNone/>
            </a:pPr>
            <a:r>
              <a:rPr lang="en-US" sz="2400" smtClean="0"/>
              <a:t>Terdiri dari:</a:t>
            </a:r>
          </a:p>
          <a:p>
            <a:pPr lvl="0"/>
            <a:r>
              <a:rPr lang="en-US" sz="2400" smtClean="0"/>
              <a:t>Pustakawan Ahli Pertama</a:t>
            </a:r>
            <a:r>
              <a:rPr lang="en-US" sz="2400" dirty="0"/>
              <a:t>, </a:t>
            </a:r>
            <a:r>
              <a:rPr lang="en-US" sz="2400" dirty="0" err="1"/>
              <a:t>adalah</a:t>
            </a:r>
            <a:r>
              <a:rPr lang="en-US" sz="2400" dirty="0"/>
              <a:t> </a:t>
            </a:r>
            <a:r>
              <a:rPr lang="en-US" sz="2400" dirty="0" err="1"/>
              <a:t>Pustakawan</a:t>
            </a:r>
            <a:r>
              <a:rPr lang="en-US" sz="2400" dirty="0"/>
              <a:t> yang </a:t>
            </a:r>
            <a:r>
              <a:rPr lang="en-US" sz="2400" dirty="0" err="1"/>
              <a:t>menduduki</a:t>
            </a:r>
            <a:r>
              <a:rPr lang="en-US" sz="2400" dirty="0"/>
              <a:t> </a:t>
            </a:r>
            <a:r>
              <a:rPr lang="en-US" sz="2400" dirty="0" err="1"/>
              <a:t>Pangkat</a:t>
            </a:r>
            <a:r>
              <a:rPr lang="en-US" sz="2400" dirty="0"/>
              <a:t>/</a:t>
            </a:r>
            <a:r>
              <a:rPr lang="en-US" sz="2400" dirty="0" err="1"/>
              <a:t>Golongan</a:t>
            </a:r>
            <a:r>
              <a:rPr lang="en-US" sz="2400" dirty="0"/>
              <a:t> </a:t>
            </a:r>
            <a:r>
              <a:rPr lang="en-US" sz="2400" dirty="0" err="1"/>
              <a:t>Ruang</a:t>
            </a:r>
            <a:r>
              <a:rPr lang="en-US" sz="2400" dirty="0"/>
              <a:t> </a:t>
            </a:r>
            <a:r>
              <a:rPr lang="en-US" sz="2400" dirty="0" err="1"/>
              <a:t>Penata</a:t>
            </a:r>
            <a:r>
              <a:rPr lang="en-US" sz="2400" dirty="0"/>
              <a:t> </a:t>
            </a:r>
            <a:r>
              <a:rPr lang="en-US" sz="2400" dirty="0" err="1"/>
              <a:t>Muda</a:t>
            </a:r>
            <a:r>
              <a:rPr lang="en-US" sz="2400" dirty="0"/>
              <a:t> III/a </a:t>
            </a:r>
            <a:r>
              <a:rPr lang="en-US" sz="2400" dirty="0" err="1"/>
              <a:t>sampai</a:t>
            </a:r>
            <a:r>
              <a:rPr lang="en-US" sz="2400" dirty="0"/>
              <a:t> </a:t>
            </a:r>
            <a:r>
              <a:rPr lang="en-US" sz="2400" dirty="0" err="1"/>
              <a:t>dengan</a:t>
            </a:r>
            <a:r>
              <a:rPr lang="en-US" sz="2400" dirty="0"/>
              <a:t> </a:t>
            </a:r>
            <a:r>
              <a:rPr lang="en-US" sz="2400" dirty="0" err="1"/>
              <a:t>pustakawan</a:t>
            </a:r>
            <a:r>
              <a:rPr lang="en-US" sz="2400" dirty="0"/>
              <a:t> yang </a:t>
            </a:r>
            <a:r>
              <a:rPr lang="en-US" sz="2400" dirty="0" err="1"/>
              <a:t>menduduki</a:t>
            </a:r>
            <a:r>
              <a:rPr lang="en-US" sz="2400" dirty="0"/>
              <a:t> </a:t>
            </a:r>
            <a:r>
              <a:rPr lang="en-US" sz="2400" dirty="0" err="1"/>
              <a:t>pangkat</a:t>
            </a:r>
            <a:r>
              <a:rPr lang="en-US" sz="2400" dirty="0"/>
              <a:t>/</a:t>
            </a:r>
            <a:r>
              <a:rPr lang="en-US" sz="2400" dirty="0" err="1"/>
              <a:t>Golongan</a:t>
            </a:r>
            <a:r>
              <a:rPr lang="en-US" sz="2400" dirty="0"/>
              <a:t> </a:t>
            </a:r>
            <a:r>
              <a:rPr lang="en-US" sz="2400" dirty="0" err="1"/>
              <a:t>Ruang</a:t>
            </a:r>
            <a:r>
              <a:rPr lang="en-US" sz="2400" dirty="0"/>
              <a:t> </a:t>
            </a:r>
            <a:r>
              <a:rPr lang="en-US" sz="2400" dirty="0" err="1"/>
              <a:t>Penata</a:t>
            </a:r>
            <a:r>
              <a:rPr lang="en-US" sz="2400" dirty="0"/>
              <a:t> </a:t>
            </a:r>
            <a:r>
              <a:rPr lang="en-US" sz="2400" err="1"/>
              <a:t>Muda</a:t>
            </a:r>
            <a:r>
              <a:rPr lang="en-US" sz="2400"/>
              <a:t> </a:t>
            </a:r>
            <a:r>
              <a:rPr lang="en-US" sz="2400" smtClean="0"/>
              <a:t>Tk.I/III/b:</a:t>
            </a:r>
            <a:endParaRPr lang="en-US" sz="2400" dirty="0"/>
          </a:p>
          <a:p>
            <a:pPr lvl="0"/>
            <a:r>
              <a:rPr lang="en-US" sz="2400" err="1"/>
              <a:t>Pustakawan</a:t>
            </a:r>
            <a:r>
              <a:rPr lang="en-US" sz="2400"/>
              <a:t> </a:t>
            </a:r>
            <a:r>
              <a:rPr lang="en-US" sz="2400" smtClean="0"/>
              <a:t>Ahli Muda </a:t>
            </a:r>
            <a:r>
              <a:rPr lang="en-US" sz="2400" dirty="0" err="1"/>
              <a:t>adalah</a:t>
            </a:r>
            <a:r>
              <a:rPr lang="en-US" sz="2400" dirty="0"/>
              <a:t> </a:t>
            </a:r>
            <a:r>
              <a:rPr lang="en-US" sz="2400" dirty="0" err="1"/>
              <a:t>pustakawan</a:t>
            </a:r>
            <a:r>
              <a:rPr lang="en-US" sz="2400" dirty="0"/>
              <a:t> yang </a:t>
            </a:r>
            <a:r>
              <a:rPr lang="en-US" sz="2400" dirty="0" err="1"/>
              <a:t>menduduki</a:t>
            </a:r>
            <a:r>
              <a:rPr lang="en-US" sz="2400" dirty="0"/>
              <a:t> </a:t>
            </a:r>
            <a:r>
              <a:rPr lang="en-US" sz="2400" dirty="0" err="1"/>
              <a:t>Pangkat</a:t>
            </a:r>
            <a:r>
              <a:rPr lang="en-US" sz="2400" dirty="0"/>
              <a:t>/</a:t>
            </a:r>
            <a:r>
              <a:rPr lang="en-US" sz="2400" dirty="0" err="1"/>
              <a:t>Golongan</a:t>
            </a:r>
            <a:r>
              <a:rPr lang="en-US" sz="2400" dirty="0"/>
              <a:t> </a:t>
            </a:r>
            <a:r>
              <a:rPr lang="en-US" sz="2400" dirty="0" err="1"/>
              <a:t>Ruang</a:t>
            </a:r>
            <a:r>
              <a:rPr lang="en-US" sz="2400" dirty="0"/>
              <a:t> </a:t>
            </a:r>
            <a:r>
              <a:rPr lang="en-US" sz="2400" dirty="0" err="1"/>
              <a:t>Penata</a:t>
            </a:r>
            <a:r>
              <a:rPr lang="en-US" sz="2400" dirty="0"/>
              <a:t>/ III/c </a:t>
            </a:r>
            <a:r>
              <a:rPr lang="en-US" sz="2400" dirty="0" err="1"/>
              <a:t>sampai</a:t>
            </a:r>
            <a:r>
              <a:rPr lang="en-US" sz="2400" dirty="0"/>
              <a:t> </a:t>
            </a:r>
            <a:r>
              <a:rPr lang="en-US" sz="2400" dirty="0" err="1"/>
              <a:t>dengan</a:t>
            </a:r>
            <a:r>
              <a:rPr lang="en-US" sz="2400" dirty="0"/>
              <a:t> </a:t>
            </a:r>
            <a:r>
              <a:rPr lang="en-US" sz="2400" dirty="0" err="1"/>
              <a:t>pustakawan</a:t>
            </a:r>
            <a:r>
              <a:rPr lang="en-US" sz="2400" dirty="0"/>
              <a:t> yang </a:t>
            </a:r>
            <a:r>
              <a:rPr lang="en-US" sz="2400" dirty="0" err="1"/>
              <a:t>menduduki</a:t>
            </a:r>
            <a:r>
              <a:rPr lang="en-US" sz="2400" dirty="0"/>
              <a:t> </a:t>
            </a:r>
            <a:r>
              <a:rPr lang="en-US" sz="2400" dirty="0" err="1"/>
              <a:t>Pangkat</a:t>
            </a:r>
            <a:r>
              <a:rPr lang="en-US" sz="2400" dirty="0"/>
              <a:t>/ </a:t>
            </a:r>
            <a:r>
              <a:rPr lang="en-US" sz="2400" dirty="0" err="1"/>
              <a:t>Golongan</a:t>
            </a:r>
            <a:r>
              <a:rPr lang="en-US" sz="2400" dirty="0"/>
              <a:t> </a:t>
            </a:r>
            <a:r>
              <a:rPr lang="en-US" sz="2400" dirty="0" err="1"/>
              <a:t>Ruang</a:t>
            </a:r>
            <a:r>
              <a:rPr lang="en-US" sz="2400" dirty="0"/>
              <a:t> </a:t>
            </a:r>
            <a:r>
              <a:rPr lang="en-US" sz="2400" dirty="0" err="1"/>
              <a:t>Penata</a:t>
            </a:r>
            <a:r>
              <a:rPr lang="en-US" sz="2400" dirty="0"/>
              <a:t> </a:t>
            </a:r>
            <a:r>
              <a:rPr lang="en-US" sz="2400" dirty="0" err="1"/>
              <a:t>Tk.I</a:t>
            </a:r>
            <a:r>
              <a:rPr lang="en-US" sz="2400" dirty="0"/>
              <a:t>/ </a:t>
            </a:r>
            <a:r>
              <a:rPr lang="en-US" sz="2400"/>
              <a:t>III/d</a:t>
            </a:r>
            <a:r>
              <a:rPr lang="en-US" sz="2400" smtClean="0"/>
              <a:t>;</a:t>
            </a:r>
            <a:endParaRPr lang="en-US" sz="2400" dirty="0"/>
          </a:p>
        </p:txBody>
      </p:sp>
    </p:spTree>
    <p:extLst>
      <p:ext uri="{BB962C8B-B14F-4D97-AF65-F5344CB8AC3E}">
        <p14:creationId xmlns:p14="http://schemas.microsoft.com/office/powerpoint/2010/main" val="2452260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IPB-is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IPB-iso" id="{CA87597C-2EA1-4421-A80E-A0A9A1DC11FE}" vid="{53214712-B2B6-4991-B01A-583B80C40B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IPB-iso</Template>
  <TotalTime>387</TotalTime>
  <Words>2395</Words>
  <Application>Microsoft Office PowerPoint</Application>
  <PresentationFormat>Widescreen</PresentationFormat>
  <Paragraphs>726</Paragraphs>
  <Slides>34</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4" baseType="lpstr">
      <vt:lpstr>Arial</vt:lpstr>
      <vt:lpstr>Calibri</vt:lpstr>
      <vt:lpstr>Cambria</vt:lpstr>
      <vt:lpstr>Century Gothic</vt:lpstr>
      <vt:lpstr>Lucida Sans</vt:lpstr>
      <vt:lpstr>Times New Roman</vt:lpstr>
      <vt:lpstr>Wingdings</vt:lpstr>
      <vt:lpstr>Wingdings 3</vt:lpstr>
      <vt:lpstr>IPB-iso</vt:lpstr>
      <vt:lpstr>Adobe Acrobat Document</vt:lpstr>
      <vt:lpstr>Komposisi Angka Kredit Pada PAK (Penetapan Angka Kredit) Kenaikan Pangkat/Jabatan Pustakawan Tingkat Keahlian</vt:lpstr>
      <vt:lpstr>Definisi</vt:lpstr>
      <vt:lpstr>Jabatan Fungsional Pustakawan</vt:lpstr>
      <vt:lpstr>Jabatan Fungsional Pustakawan</vt:lpstr>
      <vt:lpstr>Jenjang Jabatan Pustakawan</vt:lpstr>
      <vt:lpstr>Jenjang Pustakawan tingkat Keterampilan</vt:lpstr>
      <vt:lpstr>Pustakawan Tingkat Kerampilan</vt:lpstr>
      <vt:lpstr>Jenjang Pustakawan tingkat Keahlian</vt:lpstr>
      <vt:lpstr>Pustakawan tingkat Keahlian</vt:lpstr>
      <vt:lpstr>Pustakawan tingkat Keahlian</vt:lpstr>
      <vt:lpstr>Angka Kredit yang dinilai adalah berasal dari kegiatan:</vt:lpstr>
      <vt:lpstr>Angka Kredit yang dinilai adalah berasal dari kegiatan:</vt:lpstr>
      <vt:lpstr>Pengembangan Karir Pustakawan</vt:lpstr>
      <vt:lpstr>Pengertian</vt:lpstr>
      <vt:lpstr>Angka kredit diperlukan untuk</vt:lpstr>
      <vt:lpstr>Penghitungan Angka Kredit</vt:lpstr>
      <vt:lpstr>Masa Penilaian Angka Kredit</vt:lpstr>
      <vt:lpstr>Analisis Masalah</vt:lpstr>
      <vt:lpstr>Tujuan Kajian</vt:lpstr>
      <vt:lpstr>Ruang Lingkup Kajian</vt:lpstr>
      <vt:lpstr>Kondisi Pustakawan di Indonesia tahun 2017</vt:lpstr>
      <vt:lpstr>Hasil Kajian</vt:lpstr>
      <vt:lpstr>Rata-rata angka kredit  yang diusulkan oleh pustakawan dan yang diterima oleh Tim Penilai </vt:lpstr>
      <vt:lpstr>PowerPoint Presentation</vt:lpstr>
      <vt:lpstr>Perbandingan kegiatan terkait tupoksi pustakawan dan pengembangan profesi</vt:lpstr>
      <vt:lpstr>Jumlah kegiatan dan Angka Kredit yang tersedia untuk masing-masing jenjang pustakawan tingkat keahlian</vt:lpstr>
      <vt:lpstr>Komposisi AK yang berasal dari kegiatan pengembangan profesi</vt:lpstr>
      <vt:lpstr>Kesimpulan</vt:lpstr>
      <vt:lpstr>Kesimpulan</vt:lpstr>
      <vt:lpstr>Saran</vt:lpstr>
      <vt:lpstr>Saran</vt:lpstr>
      <vt:lpstr>Terima kasih</vt:lpstr>
      <vt:lpstr>Q &amp; A</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Profesi pustakawan perpustakaan perguruan</dc:title>
  <dc:creator>Abdul Rahman Saleh</dc:creator>
  <cp:lastModifiedBy>Abdul Rahman Saleh</cp:lastModifiedBy>
  <cp:revision>43</cp:revision>
  <dcterms:created xsi:type="dcterms:W3CDTF">2017-09-24T13:08:34Z</dcterms:created>
  <dcterms:modified xsi:type="dcterms:W3CDTF">2018-02-06T07:30:19Z</dcterms:modified>
</cp:coreProperties>
</file>